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23" r:id="rId4"/>
    <p:sldId id="340" r:id="rId5"/>
    <p:sldId id="353" r:id="rId6"/>
    <p:sldId id="352" r:id="rId7"/>
    <p:sldId id="347" r:id="rId8"/>
    <p:sldId id="341" r:id="rId9"/>
    <p:sldId id="348" r:id="rId10"/>
    <p:sldId id="344" r:id="rId11"/>
    <p:sldId id="364" r:id="rId12"/>
    <p:sldId id="359" r:id="rId13"/>
    <p:sldId id="365" r:id="rId14"/>
    <p:sldId id="346" r:id="rId15"/>
    <p:sldId id="343" r:id="rId16"/>
    <p:sldId id="354" r:id="rId17"/>
    <p:sldId id="355" r:id="rId18"/>
    <p:sldId id="360" r:id="rId19"/>
    <p:sldId id="361" r:id="rId20"/>
    <p:sldId id="362" r:id="rId21"/>
    <p:sldId id="356" r:id="rId22"/>
    <p:sldId id="363" r:id="rId23"/>
    <p:sldId id="357" r:id="rId24"/>
    <p:sldId id="366" r:id="rId2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86C5DE"/>
    <a:srgbClr val="A4D3E6"/>
    <a:srgbClr val="B7ECFF"/>
    <a:srgbClr val="66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6" autoAdjust="0"/>
    <p:restoredTop sz="90482" autoAdjust="0"/>
  </p:normalViewPr>
  <p:slideViewPr>
    <p:cSldViewPr snapToGrid="0">
      <p:cViewPr varScale="1">
        <p:scale>
          <a:sx n="100" d="100"/>
          <a:sy n="100" d="100"/>
        </p:scale>
        <p:origin x="6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46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C016A-07BA-4075-974B-FD7457D0E81A}" type="datetimeFigureOut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A7F38-DA98-44FC-AFE8-08BBBA9CF13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90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6869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5042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0661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6932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192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0427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2381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3877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0170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8132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67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6790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131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45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4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454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45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446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886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971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A7F38-DA98-44FC-AFE8-08BBBA9CF130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207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640B6-B9E7-D190-E5FA-DA48F4691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651279-C221-5585-4280-047CC5C9B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E246F1-40E8-48E8-6973-EED73714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EA16-D343-4029-9E4A-AC20A31CA307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02F92-A76F-1D4B-22AF-5E563B00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E0DAF-B3C7-5F94-2BFD-70D20772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7" name="Google Shape;215;p11">
            <a:extLst>
              <a:ext uri="{FF2B5EF4-FFF2-40B4-BE49-F238E27FC236}">
                <a16:creationId xmlns:a16="http://schemas.microsoft.com/office/drawing/2014/main" id="{FD281C3F-5045-3DFB-11C0-6D430B5B2BB7}"/>
              </a:ext>
            </a:extLst>
          </p:cNvPr>
          <p:cNvSpPr txBox="1"/>
          <p:nvPr userDrawn="1"/>
        </p:nvSpPr>
        <p:spPr>
          <a:xfrm>
            <a:off x="0" y="-1"/>
            <a:ext cx="12192000" cy="76939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3200">
                <a:solidFill>
                  <a:srgbClr val="F2F2F2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endParaRPr sz="4400" dirty="0">
              <a:solidFill>
                <a:srgbClr val="FFFFFF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369A6D-3B3A-E33F-5D30-69146AC33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954" y="246699"/>
            <a:ext cx="261227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11" descr="Google Shape;216;p11">
            <a:extLst>
              <a:ext uri="{FF2B5EF4-FFF2-40B4-BE49-F238E27FC236}">
                <a16:creationId xmlns:a16="http://schemas.microsoft.com/office/drawing/2014/main" id="{AA28295D-1B5C-4B1F-3672-E2A8E777C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287" y="30777"/>
            <a:ext cx="1669970" cy="707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028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C2CFC-6A19-57CD-0A93-9B931589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E85630-D33F-B60F-399A-80CB52D97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76E30-629E-BF77-F6F9-0EE13B32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9E8A-821E-4205-AFA5-39F75B2C5FA7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D1938-F768-2C31-DA8C-998118C0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894FE-43D2-B096-F225-566EF184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234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A5605C-F862-1B9C-8F25-18975C805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AE98DC-49EE-0BDD-DA53-6522A4021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C0DE5-1B85-2399-7234-5E8CD9C5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27ED-9A99-4F9E-B4A0-F619C796330F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0299E-EE8D-9DA4-667C-BB1412FA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E9544-E4CA-2E4D-0770-EA9B90A0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0C1CD-E271-533C-CB0C-E81265278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BF88E-4257-32C6-DC47-EAF449E2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4BBD2-7B95-27CD-C0F4-6F03822D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024EA-D9CC-27EF-6FF7-56FE545C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939A5-3D33-8793-820E-53B3275C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57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A3CA2-9AD5-063B-ED90-A9F99354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A551D-2089-9C1D-7844-2AB612D24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AFC07-6222-9838-FBCA-B524F65C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A3D32-7618-65B3-1F47-7C903AE7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68225-006B-8F1B-D42D-A105D0DE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70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583DC-1A26-6149-1AF2-3B469A0B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192C7-60AD-9F64-B445-5C3967C95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93A21-6C9E-C9E8-FB75-9865AE99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2FAA4-45FD-B5F1-0915-F366261F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FC6C10-476E-8673-0DDE-F9F91989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5258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1084D-7232-53F4-6D7A-68BF8B7A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431FC-8655-5626-DD15-D9F8F8DB5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F084F4-4F3C-8058-7126-FE289263F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A5E32-F213-BB9B-E43E-00F4E512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31CA7E-0043-36A0-7D59-505646E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9D70EA-F737-1A32-8B26-55752F59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9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48549-9FC1-4B80-3F85-D060E0BE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058AEE-D526-D0CB-B028-D144B676B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8EF9C-A963-66F2-C32F-141FA8B93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6412FB-5E46-4080-64CA-7ACEFCF51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1D146F-22AE-FD48-816E-A4E0C3B05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030502-09E8-C07D-C4ED-C625EAA1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564E8C-7904-9F50-DFF3-2C90FBDD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0DE218-ED0E-513A-E2BB-02C1FA32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96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5E38A-F7A3-CAC6-AA08-C93AFAFA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1EA84E-6D34-A56A-01CE-785EBFAB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BE0D4-1B4C-E83F-0A86-70449734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7D7CB9-6F36-0F2C-524A-057E2637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091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BD54DC-834E-D828-DC2F-AA94821C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10C65B-9BB2-E2B1-4071-E82A7CFE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B88349-084E-181E-0029-FAF2DA14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97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43C57-0B8D-1FA3-21D0-CDF4EC6A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F0DD6-D536-E8BD-B0C6-809B8688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143090-F276-BBC5-855F-A57336133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B4F09D-FBF6-656E-8EC0-024312A6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97A30-0201-4B0A-30A8-CC556B02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15F781-EEBE-5803-377A-1ECF864E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74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1;p54" descr="Google Shape;11;p54">
            <a:extLst>
              <a:ext uri="{FF2B5EF4-FFF2-40B4-BE49-F238E27FC236}">
                <a16:creationId xmlns:a16="http://schemas.microsoft.com/office/drawing/2014/main" id="{D46B7A58-413B-EAA0-74C8-8C66DACF3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07" y="12671"/>
            <a:ext cx="1854393" cy="756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2;p54" descr="Google Shape;12;p54">
            <a:extLst>
              <a:ext uri="{FF2B5EF4-FFF2-40B4-BE49-F238E27FC236}">
                <a16:creationId xmlns:a16="http://schemas.microsoft.com/office/drawing/2014/main" id="{EF566509-7F00-D9D3-B94B-A78470277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83" y="114666"/>
            <a:ext cx="1701252" cy="6014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226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8EC83-C06D-FDC5-E34B-4AFA202C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45CC4A-B8A2-8D20-E0A0-D20CF9D58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8A36F0-3911-36BA-3E4E-05B445626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A4F907-63E8-CC76-7EA1-4097D50D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1D8B70-7312-64DB-D913-08D22234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A554A7-D18A-76B7-8BB0-DCE45D85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625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D1BDF-E10F-7395-EE3E-77DA49EF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FA2DA1-4E62-ACCA-3A32-8721AA9F3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7633D-BC53-C155-D03E-E8986F80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DA93E1-18EF-6E39-A020-3ADF9619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2BFDD-7D23-18BE-FBC2-C2514F64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310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E146BD-D9E4-2C66-6F56-1000ACEE5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407E91-116C-14FF-06FF-86CBFECD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CEEB42-CF06-03F2-1BD5-FC75FEBA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694B9-F49E-0CF7-8967-87B69778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06ABB5-F806-7D69-C8CF-F19078B3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82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B74A7-03D6-40E5-AF94-CD2C7CDA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CC777-87F7-455B-EFA4-ECE8A241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C2BF3-FD93-E499-14FE-838F0AAE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635C-32B2-4E9B-B1AB-96BA09672440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EAB5B-5300-D8A0-5FC2-7CBC9FB3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32B33D-2146-6F9B-8CDF-6A4C3B9D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7" name="Google Shape;215;p11">
            <a:extLst>
              <a:ext uri="{FF2B5EF4-FFF2-40B4-BE49-F238E27FC236}">
                <a16:creationId xmlns:a16="http://schemas.microsoft.com/office/drawing/2014/main" id="{D25A6FFB-78A7-F5FC-D5E0-9FCA04564D57}"/>
              </a:ext>
            </a:extLst>
          </p:cNvPr>
          <p:cNvSpPr txBox="1"/>
          <p:nvPr userDrawn="1"/>
        </p:nvSpPr>
        <p:spPr>
          <a:xfrm>
            <a:off x="0" y="-1"/>
            <a:ext cx="12192000" cy="76939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3200">
                <a:solidFill>
                  <a:srgbClr val="F2F2F2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endParaRPr sz="4400" dirty="0">
              <a:solidFill>
                <a:srgbClr val="FFFFFF"/>
              </a:solidFill>
            </a:endParaRPr>
          </a:p>
        </p:txBody>
      </p:sp>
      <p:pic>
        <p:nvPicPr>
          <p:cNvPr id="9" name="Imagen 8" descr="Texto&#10;&#10;Descripción generada automáticamente con confianza media">
            <a:extLst>
              <a:ext uri="{FF2B5EF4-FFF2-40B4-BE49-F238E27FC236}">
                <a16:creationId xmlns:a16="http://schemas.microsoft.com/office/drawing/2014/main" id="{C9796D03-6CBC-FFEA-6DB0-1C738B783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76" y="129763"/>
            <a:ext cx="1792132" cy="509870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ED496735-BE74-C2D9-3014-31C4E82B7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0" y="129764"/>
            <a:ext cx="1826895" cy="5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A799E-D47B-048C-2958-0C17A512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A0CF5-6DC8-A1C9-9AD3-A98EE9F96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4AE364-D515-A5FD-6272-842D6BF2B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5B6B80-1631-7252-7E00-1CF4B834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3A69-8799-48ED-AB36-71C2FF0EBF58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D87FA-1ABC-3DB3-7A59-A7F2F577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99392D-83CB-255E-D8A4-69B7F0B6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555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E8D91-5C30-906B-6CCF-1B7007B5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1D7FA4-D8E7-E26E-AA80-9102156D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9E3B15-251C-2AC1-825E-370D3BD3E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98EB44-F318-FA7B-AF50-3804E9C2C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1B2521-6345-2BC4-3D62-4CC5A6ACD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67AA77-A783-3C59-6801-3ED029E8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0D7A-96A0-4DA4-A625-94F9EE5C0FEB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3096F6-74BB-93B0-1768-311BC66F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943C56-639E-85FC-AF4D-B63574E9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875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7545A-B1E0-F1E3-54A1-63B2CADE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1ADBEB-76C4-FAC3-213A-B976EB9B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FA26-4959-4FDD-8655-2690B3AC8C07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3F2BAB-50F2-1C55-14C0-BE6064DB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B06877-A1B9-BEB5-5B2B-7EEA742A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90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8E0A9-9ECF-53FF-C8A8-F9600ABC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58D-B6F7-405F-AA8A-72B4FF9C63BF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DA7FAA-DBE5-B2FF-E975-7726E273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5E85E4-28BC-7EA8-1A28-8B85D964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855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FB82D-61DA-C472-04CC-971944F9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8DEBE-5857-745C-A67F-5F5A4CFA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856CE6-2824-CF65-706F-007D9174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3B6C0F-00F1-D7EC-13FA-5AEEDFE1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06DB-9617-4FB4-B498-A2AD0D957285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1EE99C-339B-5978-E185-59726F12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159D4-B129-2D3D-8196-C3D87B55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487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DB66C-4412-E7CA-DF7C-C7352924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5B21E0-A7DA-AD67-056B-81160029C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6026A9-E562-2ACD-1B9A-8D97650BC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37273-6FCE-716E-3186-3ECB06AD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ED5-E7FE-41FA-A781-E66947F8FCF7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0AD47-9394-DACB-E341-9DCF1472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4F5171-D23D-6AE0-4A31-A3CDFC36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99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BD7CAA-6A7E-A006-DE82-1898A90D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2B551-3257-EE05-F782-88C7FFC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2AA24-2A96-0870-4B94-0EF8379EE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8010-AAC5-46E1-AFC4-95A4A5723328}" type="datetime1">
              <a:rPr lang="es-ES_tradnl" smtClean="0"/>
              <a:t>04/05/2026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90B3B-66D1-0D71-4B96-F19BBF3D3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B0E6B-D321-D45F-5A7F-84B17BD9D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5DAE-891D-4885-B2F6-F054E5E323A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698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979985-38AE-E32E-A1F2-92DE98A1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F01BC-BAB8-AF49-FEC0-6E6B3F214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58C276-A375-B039-E66F-249D5BFF8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0451-F247-4552-BE02-FB75955F2B17}" type="datetimeFigureOut">
              <a:rPr lang="es-ES" smtClean="0"/>
              <a:t>04/05/2026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63380-235C-0CEE-7CDF-54080A06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60ACE-5248-D172-D840-FF2472DA2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0AD7-60BA-4FC2-96AE-C298142481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58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e.upv.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57D16-77B2-445E-BB77-D68FC8F9D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88962-3BB2-BE58-BA30-DB491D423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Google Shape;86;p1">
            <a:extLst>
              <a:ext uri="{FF2B5EF4-FFF2-40B4-BE49-F238E27FC236}">
                <a16:creationId xmlns:a16="http://schemas.microsoft.com/office/drawing/2014/main" id="{928C5E9B-FD29-A9F4-E193-47E2AB4F8F25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0B0F0"/>
          </a:solidFill>
          <a:ln w="12700">
            <a:solidFill>
              <a:srgbClr val="31538F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5E076EB-8FA4-E2A5-D223-6E3E5B925D05}"/>
              </a:ext>
            </a:extLst>
          </p:cNvPr>
          <p:cNvGrpSpPr/>
          <p:nvPr/>
        </p:nvGrpSpPr>
        <p:grpSpPr>
          <a:xfrm>
            <a:off x="1102755" y="2674819"/>
            <a:ext cx="9986488" cy="1382966"/>
            <a:chOff x="1102755" y="3048233"/>
            <a:chExt cx="9986488" cy="1382966"/>
          </a:xfrm>
        </p:grpSpPr>
        <p:sp>
          <p:nvSpPr>
            <p:cNvPr id="5" name="Google Shape;87;p1">
              <a:extLst>
                <a:ext uri="{FF2B5EF4-FFF2-40B4-BE49-F238E27FC236}">
                  <a16:creationId xmlns:a16="http://schemas.microsoft.com/office/drawing/2014/main" id="{55A96F23-E645-D195-3959-B37E7A5795B8}"/>
                </a:ext>
              </a:extLst>
            </p:cNvPr>
            <p:cNvSpPr txBox="1"/>
            <p:nvPr/>
          </p:nvSpPr>
          <p:spPr>
            <a:xfrm>
              <a:off x="1102756" y="3354023"/>
              <a:ext cx="9986487" cy="1077176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/>
            <a:p>
              <a:pPr>
                <a:defRPr sz="3200">
                  <a:solidFill>
                    <a:srgbClr val="F2F2F2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lang="es-ES" cap="all" dirty="0">
                  <a:solidFill>
                    <a:srgbClr val="FFFFFF"/>
                  </a:solidFill>
                </a:rPr>
                <a:t>implantación del nuevo plan de estudios del GAT (curso 2026-2027)</a:t>
              </a:r>
              <a:endParaRPr cap="all" dirty="0">
                <a:solidFill>
                  <a:srgbClr val="FFFFFF"/>
                </a:solidFill>
                <a:latin typeface="Avenir Roman"/>
              </a:endParaRPr>
            </a:p>
          </p:txBody>
        </p:sp>
        <p:sp>
          <p:nvSpPr>
            <p:cNvPr id="8" name="Google Shape;89;p1">
              <a:extLst>
                <a:ext uri="{FF2B5EF4-FFF2-40B4-BE49-F238E27FC236}">
                  <a16:creationId xmlns:a16="http://schemas.microsoft.com/office/drawing/2014/main" id="{0826BB54-9915-6A5E-552A-F7B91345D049}"/>
                </a:ext>
              </a:extLst>
            </p:cNvPr>
            <p:cNvSpPr txBox="1"/>
            <p:nvPr/>
          </p:nvSpPr>
          <p:spPr>
            <a:xfrm>
              <a:off x="1102755" y="3048233"/>
              <a:ext cx="9986487" cy="292367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0">
              <a:spAutoFit/>
            </a:bodyPr>
            <a:lstStyle>
              <a:lvl1pPr algn="r">
                <a:defRPr sz="1600">
                  <a:solidFill>
                    <a:srgbClr val="F2F2F2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 algn="l"/>
              <a:r>
                <a:rPr lang="es-ES" dirty="0"/>
                <a:t>Charla INFORMATIVA</a:t>
              </a:r>
              <a:endParaRPr dirty="0"/>
            </a:p>
          </p:txBody>
        </p:sp>
      </p:grpSp>
      <p:pic>
        <p:nvPicPr>
          <p:cNvPr id="10" name="Google Shape;91;p1" descr="Google Shape;91;p1">
            <a:extLst>
              <a:ext uri="{FF2B5EF4-FFF2-40B4-BE49-F238E27FC236}">
                <a16:creationId xmlns:a16="http://schemas.microsoft.com/office/drawing/2014/main" id="{D331FB46-3B5D-43FA-B12C-799E7F7EB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5" y="332692"/>
            <a:ext cx="2873036" cy="10156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82273204-BF53-04A9-50E1-03D79EC0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1</a:t>
            </a:fld>
            <a:endParaRPr lang="es-ES_tradnl" dirty="0"/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D3CA6D46-BF48-25BA-EA90-E5D940C7C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91" y="446146"/>
            <a:ext cx="2829960" cy="805137"/>
          </a:xfrm>
          <a:prstGeom prst="rect">
            <a:avLst/>
          </a:prstGeom>
        </p:spPr>
      </p:pic>
      <p:sp>
        <p:nvSpPr>
          <p:cNvPr id="7" name="Google Shape;89;p1">
            <a:extLst>
              <a:ext uri="{FF2B5EF4-FFF2-40B4-BE49-F238E27FC236}">
                <a16:creationId xmlns:a16="http://schemas.microsoft.com/office/drawing/2014/main" id="{4E6572CB-E84F-08C6-AD40-19A9215DC3AC}"/>
              </a:ext>
            </a:extLst>
          </p:cNvPr>
          <p:cNvSpPr txBox="1"/>
          <p:nvPr/>
        </p:nvSpPr>
        <p:spPr>
          <a:xfrm>
            <a:off x="1102756" y="4065736"/>
            <a:ext cx="9144000" cy="29236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0">
            <a:spAutoFit/>
          </a:bodyPr>
          <a:lstStyle>
            <a:lvl1pPr algn="r">
              <a:defRPr sz="1600">
                <a:solidFill>
                  <a:srgbClr val="F2F2F2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l"/>
            <a:r>
              <a:rPr lang="es-ES" dirty="0"/>
              <a:t>RD822/2021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6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6" name="Google Shape;214;p11">
            <a:extLst>
              <a:ext uri="{FF2B5EF4-FFF2-40B4-BE49-F238E27FC236}">
                <a16:creationId xmlns:a16="http://schemas.microsoft.com/office/drawing/2014/main" id="{462D4357-3C87-4D3F-A3CF-4341F924BA45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4442B2-8AFD-4FD0-B453-732ADCDA725C}"/>
              </a:ext>
            </a:extLst>
          </p:cNvPr>
          <p:cNvSpPr txBox="1"/>
          <p:nvPr/>
        </p:nvSpPr>
        <p:spPr>
          <a:xfrm>
            <a:off x="5986463" y="889044"/>
            <a:ext cx="6096000" cy="369332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r>
              <a:rPr lang="es-ES" altLang="es-ES" dirty="0">
                <a:latin typeface="+mn-lt"/>
              </a:rPr>
              <a:t>Asignaturas sin docencia durante un periodo limitado</a:t>
            </a:r>
            <a:endParaRPr lang="es-ES" dirty="0">
              <a:latin typeface="+mn-lt"/>
            </a:endParaRPr>
          </a:p>
        </p:txBody>
      </p:sp>
      <p:sp>
        <p:nvSpPr>
          <p:cNvPr id="18" name="Google Shape;214;p11">
            <a:extLst>
              <a:ext uri="{FF2B5EF4-FFF2-40B4-BE49-F238E27FC236}">
                <a16:creationId xmlns:a16="http://schemas.microsoft.com/office/drawing/2014/main" id="{F11628BA-D02F-4A0C-87BA-62EEE1C3E6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958D3E2-0A97-4401-BA3C-A139C3F93294}"/>
              </a:ext>
            </a:extLst>
          </p:cNvPr>
          <p:cNvSpPr txBox="1"/>
          <p:nvPr/>
        </p:nvSpPr>
        <p:spPr>
          <a:xfrm>
            <a:off x="441157" y="1505035"/>
            <a:ext cx="36242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600" b="0" i="0" u="none" strike="noStrike" baseline="0">
                <a:effectLst/>
                <a:latin typeface="Avenir Roman"/>
              </a:defRPr>
            </a:lvl1pPr>
          </a:lstStyle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A pesar de esto</a:t>
            </a:r>
          </a:p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¿Puedo pedir tener docencia?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DD2749C-F8D6-4A5D-95FE-314276220441}"/>
              </a:ext>
            </a:extLst>
          </p:cNvPr>
          <p:cNvCxnSpPr>
            <a:cxnSpLocks/>
          </p:cNvCxnSpPr>
          <p:nvPr/>
        </p:nvCxnSpPr>
        <p:spPr>
          <a:xfrm flipV="1">
            <a:off x="4249057" y="1506169"/>
            <a:ext cx="0" cy="3307464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CBA7DE-C26C-4B79-886A-F059DA75EC4F}"/>
              </a:ext>
            </a:extLst>
          </p:cNvPr>
          <p:cNvSpPr txBox="1"/>
          <p:nvPr/>
        </p:nvSpPr>
        <p:spPr>
          <a:xfrm>
            <a:off x="4815456" y="1506168"/>
            <a:ext cx="701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600" b="1" i="0" u="none" strike="noStrike" baseline="0">
                <a:effectLst/>
                <a:cs typeface="Arial" panose="020B0604020202020204" pitchFamily="34" charset="0"/>
              </a:defRPr>
            </a:lvl1pPr>
          </a:lstStyle>
          <a:p>
            <a:r>
              <a:rPr lang="es-ES" dirty="0"/>
              <a:t>Depende: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8B7FE96-3859-49F5-A6D9-77E4223762E4}"/>
              </a:ext>
            </a:extLst>
          </p:cNvPr>
          <p:cNvSpPr txBox="1"/>
          <p:nvPr/>
        </p:nvSpPr>
        <p:spPr>
          <a:xfrm>
            <a:off x="4913427" y="1889756"/>
            <a:ext cx="701157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600" b="1" i="0" u="none" strike="noStrike" baseline="0">
                <a:effectLst/>
                <a:cs typeface="Arial" panose="020B0604020202020204" pitchFamily="34" charset="0"/>
              </a:defRPr>
            </a:lvl1pPr>
          </a:lstStyle>
          <a:p>
            <a:r>
              <a:rPr lang="es-ES" dirty="0"/>
              <a:t>Si no lo solicitas</a:t>
            </a:r>
            <a:r>
              <a:rPr lang="es-ES" b="0" dirty="0"/>
              <a:t>, sólo tienes </a:t>
            </a:r>
            <a:r>
              <a:rPr lang="es-ES" dirty="0"/>
              <a:t>derecho a evaluación final</a:t>
            </a:r>
          </a:p>
          <a:p>
            <a:r>
              <a:rPr lang="es-ES" b="0" dirty="0"/>
              <a:t>En Automatrícula sólo podrás matricularte en el grupo </a:t>
            </a:r>
            <a:r>
              <a:rPr lang="es-ES" dirty="0"/>
              <a:t>SIN DOCENCIA</a:t>
            </a:r>
          </a:p>
          <a:p>
            <a:r>
              <a:rPr lang="es-ES" b="0" dirty="0"/>
              <a:t>Se abrirá un plazo para solicitar el cambio a grupo de </a:t>
            </a:r>
            <a:r>
              <a:rPr lang="es-ES" dirty="0"/>
              <a:t>TARDES CON DOCENCIA </a:t>
            </a:r>
          </a:p>
          <a:p>
            <a:r>
              <a:rPr lang="es-ES" b="0" dirty="0"/>
              <a:t>del 12 al 17/09  </a:t>
            </a:r>
            <a:r>
              <a:rPr lang="es-ES" u="sng" dirty="0"/>
              <a:t>SÓLO PARA LAS SIGUIENTES ASIGNATURAS</a:t>
            </a:r>
            <a:r>
              <a:rPr lang="es-ES" b="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Construcción I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Dibujo Arquitectónico I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Geometría Descriptiva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Materiales de Construcción I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Economía</a:t>
            </a:r>
          </a:p>
        </p:txBody>
      </p:sp>
    </p:spTree>
    <p:extLst>
      <p:ext uri="{BB962C8B-B14F-4D97-AF65-F5344CB8AC3E}">
        <p14:creationId xmlns:p14="http://schemas.microsoft.com/office/powerpoint/2010/main" val="18711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6" name="Google Shape;214;p11">
            <a:extLst>
              <a:ext uri="{FF2B5EF4-FFF2-40B4-BE49-F238E27FC236}">
                <a16:creationId xmlns:a16="http://schemas.microsoft.com/office/drawing/2014/main" id="{462D4357-3C87-4D3F-A3CF-4341F924BA45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4442B2-8AFD-4FD0-B453-732ADCDA725C}"/>
              </a:ext>
            </a:extLst>
          </p:cNvPr>
          <p:cNvSpPr txBox="1"/>
          <p:nvPr/>
        </p:nvSpPr>
        <p:spPr>
          <a:xfrm>
            <a:off x="5986463" y="889044"/>
            <a:ext cx="6096000" cy="369332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r>
              <a:rPr lang="es-ES" altLang="es-ES" dirty="0">
                <a:latin typeface="+mn-lt"/>
              </a:rPr>
              <a:t>Asignaturas sin docencia durante un periodo limitado</a:t>
            </a:r>
            <a:endParaRPr lang="es-ES" dirty="0">
              <a:latin typeface="+mn-lt"/>
            </a:endParaRPr>
          </a:p>
        </p:txBody>
      </p:sp>
      <p:sp>
        <p:nvSpPr>
          <p:cNvPr id="18" name="Google Shape;214;p11">
            <a:extLst>
              <a:ext uri="{FF2B5EF4-FFF2-40B4-BE49-F238E27FC236}">
                <a16:creationId xmlns:a16="http://schemas.microsoft.com/office/drawing/2014/main" id="{F11628BA-D02F-4A0C-87BA-62EEE1C3E6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DD2749C-F8D6-4A5D-95FE-314276220441}"/>
              </a:ext>
            </a:extLst>
          </p:cNvPr>
          <p:cNvCxnSpPr>
            <a:cxnSpLocks/>
          </p:cNvCxnSpPr>
          <p:nvPr/>
        </p:nvCxnSpPr>
        <p:spPr>
          <a:xfrm flipV="1">
            <a:off x="4249057" y="1642557"/>
            <a:ext cx="0" cy="2754601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CBA7DE-C26C-4B79-886A-F059DA75EC4F}"/>
              </a:ext>
            </a:extLst>
          </p:cNvPr>
          <p:cNvSpPr txBox="1"/>
          <p:nvPr/>
        </p:nvSpPr>
        <p:spPr>
          <a:xfrm>
            <a:off x="4739266" y="1642557"/>
            <a:ext cx="7011577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600" b="1" i="0" u="none" strike="noStrike" baseline="0">
                <a:effectLst/>
                <a:cs typeface="Arial" panose="020B0604020202020204" pitchFamily="34" charset="0"/>
              </a:defRPr>
            </a:lvl1pPr>
          </a:lstStyle>
          <a:p>
            <a:r>
              <a:rPr lang="es-ES" b="0" dirty="0"/>
              <a:t>Si se te concede el cambio de grupo deberás abonar el 100% de las tasas. </a:t>
            </a:r>
          </a:p>
          <a:p>
            <a:r>
              <a:rPr lang="es-ES" b="0" dirty="0"/>
              <a:t>En las asignaturas sin docencia sólo se paga el 25%</a:t>
            </a:r>
          </a:p>
          <a:p>
            <a:r>
              <a:rPr lang="es-ES" u="sng" dirty="0"/>
              <a:t>Con posibilidad de docencia</a:t>
            </a:r>
            <a:r>
              <a:rPr lang="es-ES" b="0" dirty="0"/>
              <a:t>		</a:t>
            </a:r>
            <a:r>
              <a:rPr lang="es-ES" u="sng" dirty="0"/>
              <a:t>Sin posibilidad de docencia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Construcción I			- Matemáticas I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Dibujo Arquitectónico I		- Matemáticas II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Geometría Descriptiva		- Física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Materiales de Construcción I		- Materiales de Construcción II</a:t>
            </a:r>
          </a:p>
          <a:p>
            <a:pPr marL="285750" indent="-285750">
              <a:buFontTx/>
              <a:buChar char="-"/>
            </a:pPr>
            <a:r>
              <a:rPr lang="es-ES" b="0" dirty="0"/>
              <a:t>Economía</a:t>
            </a:r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AD9AFA6-AD60-4F5C-8BAC-F8EE01201976}"/>
              </a:ext>
            </a:extLst>
          </p:cNvPr>
          <p:cNvSpPr txBox="1"/>
          <p:nvPr/>
        </p:nvSpPr>
        <p:spPr>
          <a:xfrm>
            <a:off x="441157" y="1505035"/>
            <a:ext cx="36242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600" b="0" i="0" u="none" strike="noStrike" baseline="0">
                <a:effectLst/>
                <a:latin typeface="Avenir Roman"/>
              </a:defRPr>
            </a:lvl1pPr>
          </a:lstStyle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A pesar de esto</a:t>
            </a:r>
          </a:p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¿Puedo pedir tener docencia? </a:t>
            </a:r>
          </a:p>
        </p:txBody>
      </p:sp>
    </p:spTree>
    <p:extLst>
      <p:ext uri="{BB962C8B-B14F-4D97-AF65-F5344CB8AC3E}">
        <p14:creationId xmlns:p14="http://schemas.microsoft.com/office/powerpoint/2010/main" val="13314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6" name="Google Shape;214;p11">
            <a:extLst>
              <a:ext uri="{FF2B5EF4-FFF2-40B4-BE49-F238E27FC236}">
                <a16:creationId xmlns:a16="http://schemas.microsoft.com/office/drawing/2014/main" id="{462D4357-3C87-4D3F-A3CF-4341F924BA45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4442B2-8AFD-4FD0-B453-732ADCDA725C}"/>
              </a:ext>
            </a:extLst>
          </p:cNvPr>
          <p:cNvSpPr txBox="1"/>
          <p:nvPr/>
        </p:nvSpPr>
        <p:spPr>
          <a:xfrm>
            <a:off x="5986463" y="889044"/>
            <a:ext cx="6096000" cy="369332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r>
              <a:rPr lang="es-ES" altLang="es-ES" dirty="0">
                <a:latin typeface="+mn-lt"/>
              </a:rPr>
              <a:t>Asignaturas sin docencia durante un periodo limitado</a:t>
            </a:r>
            <a:endParaRPr lang="es-ES" dirty="0">
              <a:latin typeface="+mn-lt"/>
            </a:endParaRPr>
          </a:p>
        </p:txBody>
      </p:sp>
      <p:sp>
        <p:nvSpPr>
          <p:cNvPr id="18" name="Google Shape;214;p11">
            <a:extLst>
              <a:ext uri="{FF2B5EF4-FFF2-40B4-BE49-F238E27FC236}">
                <a16:creationId xmlns:a16="http://schemas.microsoft.com/office/drawing/2014/main" id="{F11628BA-D02F-4A0C-87BA-62EEE1C3E6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CBA7DE-C26C-4B79-886A-F059DA75EC4F}"/>
              </a:ext>
            </a:extLst>
          </p:cNvPr>
          <p:cNvSpPr txBox="1"/>
          <p:nvPr/>
        </p:nvSpPr>
        <p:spPr>
          <a:xfrm>
            <a:off x="4739266" y="1642557"/>
            <a:ext cx="701157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600" b="1" i="0" u="none" strike="noStrike" baseline="0">
                <a:effectLst/>
                <a:cs typeface="Arial" panose="020B0604020202020204" pitchFamily="34" charset="0"/>
              </a:defRPr>
            </a:lvl1pPr>
          </a:lstStyle>
          <a:p>
            <a:r>
              <a:rPr lang="es-ES" b="0" dirty="0"/>
              <a:t>Examen al final de su periodo docente (cuatrimestral o anual)</a:t>
            </a:r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88668B1-4BA7-B865-135D-CBF10291F52A}"/>
              </a:ext>
            </a:extLst>
          </p:cNvPr>
          <p:cNvCxnSpPr>
            <a:cxnSpLocks/>
          </p:cNvCxnSpPr>
          <p:nvPr/>
        </p:nvCxnSpPr>
        <p:spPr>
          <a:xfrm flipV="1">
            <a:off x="4249057" y="1509088"/>
            <a:ext cx="0" cy="1105731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206F83-C1F3-46E0-A33C-2E555E940FFC}"/>
              </a:ext>
            </a:extLst>
          </p:cNvPr>
          <p:cNvSpPr txBox="1"/>
          <p:nvPr/>
        </p:nvSpPr>
        <p:spPr>
          <a:xfrm>
            <a:off x="441157" y="1507955"/>
            <a:ext cx="36242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600" b="0" i="0" u="none" strike="noStrike" baseline="0">
                <a:effectLst/>
                <a:latin typeface="Avenir Roman"/>
              </a:defRPr>
            </a:lvl1pPr>
          </a:lstStyle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¿Que tipo de evaluación tienen las asignaturas sin docencia?</a:t>
            </a:r>
          </a:p>
        </p:txBody>
      </p:sp>
    </p:spTree>
    <p:extLst>
      <p:ext uri="{BB962C8B-B14F-4D97-AF65-F5344CB8AC3E}">
        <p14:creationId xmlns:p14="http://schemas.microsoft.com/office/powerpoint/2010/main" val="42805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22;p12">
            <a:extLst>
              <a:ext uri="{FF2B5EF4-FFF2-40B4-BE49-F238E27FC236}">
                <a16:creationId xmlns:a16="http://schemas.microsoft.com/office/drawing/2014/main" id="{BF8D0AAE-6D52-409C-B875-B0E4DC0D4F08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364967" y="1640386"/>
            <a:ext cx="3695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r>
              <a:rPr lang="es-ES" dirty="0">
                <a:latin typeface="+mn-lt"/>
              </a:rPr>
              <a:t>Si estoy matriculado en un plan que se </a:t>
            </a:r>
            <a:r>
              <a:rPr lang="es-ES" dirty="0" err="1">
                <a:latin typeface="+mn-lt"/>
              </a:rPr>
              <a:t>se</a:t>
            </a:r>
            <a:r>
              <a:rPr lang="es-ES" dirty="0">
                <a:latin typeface="+mn-lt"/>
              </a:rPr>
              <a:t> extingue, ¿cómo puedo decidir si me conviene más continuar sin docencia o adaptarme al nuevo plan de estudios?</a:t>
            </a:r>
          </a:p>
        </p:txBody>
      </p:sp>
      <p:sp>
        <p:nvSpPr>
          <p:cNvPr id="11" name="Google Shape;214;p11">
            <a:extLst>
              <a:ext uri="{FF2B5EF4-FFF2-40B4-BE49-F238E27FC236}">
                <a16:creationId xmlns:a16="http://schemas.microsoft.com/office/drawing/2014/main" id="{2DB3BA46-79F8-40FB-9241-69E838B46987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2539F21-7D07-473E-8676-B01F23ED80B3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89CBBA-AC32-4497-88E8-AB42CA55CE2D}"/>
              </a:ext>
            </a:extLst>
          </p:cNvPr>
          <p:cNvSpPr txBox="1"/>
          <p:nvPr/>
        </p:nvSpPr>
        <p:spPr>
          <a:xfrm>
            <a:off x="4815456" y="1732719"/>
            <a:ext cx="701157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600" b="1" i="0" u="none" strike="noStrike" baseline="0">
                <a:effectLst/>
                <a:cs typeface="Arial" panose="020B0604020202020204" pitchFamily="34" charset="0"/>
              </a:defRPr>
            </a:lvl1pPr>
          </a:lstStyle>
          <a:p>
            <a:r>
              <a:rPr lang="es-ES" b="0" dirty="0"/>
              <a:t>La decisión es personal.</a:t>
            </a:r>
          </a:p>
          <a:p>
            <a:r>
              <a:rPr lang="es-ES" b="0" dirty="0"/>
              <a:t>Consulta la: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TABLA DE ADAPTACIÓN AL NUEVO  PLAN DE ESTUDIOS DE GRADUADO EN ARQUITECTURA TÉCNICA </a:t>
            </a:r>
          </a:p>
          <a:p>
            <a:r>
              <a:rPr lang="es-ES" b="0" dirty="0"/>
              <a:t>Puedes consultar tus dudas en Secretaría de la ETSIE mediante poliConsulta o poliCita</a:t>
            </a:r>
            <a:endParaRPr lang="es-ES" sz="1600" b="0" dirty="0">
              <a:solidFill>
                <a:schemeClr val="tx1"/>
              </a:solidFill>
              <a:latin typeface="+mn-lt"/>
            </a:endParaRPr>
          </a:p>
          <a:p>
            <a:endParaRPr lang="es-ES" dirty="0"/>
          </a:p>
        </p:txBody>
      </p:sp>
      <p:sp>
        <p:nvSpPr>
          <p:cNvPr id="17" name="Google Shape;214;p11">
            <a:extLst>
              <a:ext uri="{FF2B5EF4-FFF2-40B4-BE49-F238E27FC236}">
                <a16:creationId xmlns:a16="http://schemas.microsoft.com/office/drawing/2014/main" id="{6429750A-7FEE-442E-B2DA-9F85C57B0D87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830040-40F6-4641-9504-D9E46FD26D57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Obligación final de adaptarse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5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r>
              <a:rPr lang="es-ES" dirty="0">
                <a:latin typeface="+mn-lt"/>
              </a:rPr>
              <a:t>¿Qué ocurre si no superamos una asignatura en esos cursos sin docencia una vez ha empezado la extinción del plan?</a:t>
            </a: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CE91EE6-19BF-48DB-89C5-AFF08083F31D}"/>
              </a:ext>
            </a:extLst>
          </p:cNvPr>
          <p:cNvSpPr txBox="1"/>
          <p:nvPr/>
        </p:nvSpPr>
        <p:spPr>
          <a:xfrm>
            <a:off x="4717485" y="1732720"/>
            <a:ext cx="701157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600" b="1" i="0" u="none" strike="noStrike" baseline="0">
                <a:effectLst/>
                <a:cs typeface="Arial" panose="020B0604020202020204" pitchFamily="34" charset="0"/>
              </a:defRPr>
            </a:lvl1pPr>
          </a:lstStyle>
          <a:p>
            <a:r>
              <a:rPr lang="es-ES" b="0" dirty="0"/>
              <a:t>Debes adaptarte necesariamente al nuevo plan</a:t>
            </a:r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b="0" dirty="0"/>
          </a:p>
          <a:p>
            <a:endParaRPr lang="es-ES" dirty="0"/>
          </a:p>
        </p:txBody>
      </p: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9" name="Google Shape;214;p11">
            <a:extLst>
              <a:ext uri="{FF2B5EF4-FFF2-40B4-BE49-F238E27FC236}">
                <a16:creationId xmlns:a16="http://schemas.microsoft.com/office/drawing/2014/main" id="{3E9B32F0-B17D-44FC-BCC8-DA2F505C1EC4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D25F33-8DCF-43B4-8573-576391940BE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Obligación final de adaptarse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53B172-FC25-DB0E-649A-663CF160A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46683"/>
              </p:ext>
            </p:extLst>
          </p:nvPr>
        </p:nvGraphicFramePr>
        <p:xfrm>
          <a:off x="4889523" y="2563716"/>
          <a:ext cx="6667499" cy="171259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03812">
                  <a:extLst>
                    <a:ext uri="{9D8B030D-6E8A-4147-A177-3AD203B41FA5}">
                      <a16:colId xmlns:a16="http://schemas.microsoft.com/office/drawing/2014/main" val="247082158"/>
                    </a:ext>
                  </a:extLst>
                </a:gridCol>
                <a:gridCol w="333216">
                  <a:extLst>
                    <a:ext uri="{9D8B030D-6E8A-4147-A177-3AD203B41FA5}">
                      <a16:colId xmlns:a16="http://schemas.microsoft.com/office/drawing/2014/main" val="159571149"/>
                    </a:ext>
                  </a:extLst>
                </a:gridCol>
                <a:gridCol w="2005645">
                  <a:extLst>
                    <a:ext uri="{9D8B030D-6E8A-4147-A177-3AD203B41FA5}">
                      <a16:colId xmlns:a16="http://schemas.microsoft.com/office/drawing/2014/main" val="2681177523"/>
                    </a:ext>
                  </a:extLst>
                </a:gridCol>
                <a:gridCol w="1624826">
                  <a:extLst>
                    <a:ext uri="{9D8B030D-6E8A-4147-A177-3AD203B41FA5}">
                      <a16:colId xmlns:a16="http://schemas.microsoft.com/office/drawing/2014/main" val="399781234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CALENDARIO EXTINCIÓN 138- GRADO ARQUITECTURA TÉCNICA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324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650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CURSO 2026/2027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1º SIN DOCENCIA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6428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CURSO 2027/2028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2º SIN DOCENCIA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1º EXTINGUIDO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008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CURSO 2028/2029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3º SIN DOCENCIA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1º Y 2º EXTINGUIDO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069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CURSO 2029/2030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4º SIN DOCENCIA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1º, 2º Y 3º EXTINGUIDO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896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CURSO 2030/2031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ADICIONAL TFG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1º, 2º, 3º Y 4º EXTINGUIDO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855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3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8992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1º caso: MATEMÁTICAS I aprobada y MATEMÁTICAS II Suspendida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(o al revés)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9" name="Google Shape;214;p11">
            <a:extLst>
              <a:ext uri="{FF2B5EF4-FFF2-40B4-BE49-F238E27FC236}">
                <a16:creationId xmlns:a16="http://schemas.microsoft.com/office/drawing/2014/main" id="{3E9B32F0-B17D-44FC-BCC8-DA2F505C1EC4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957943" y="2792231"/>
            <a:ext cx="10678886" cy="2726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Matrícula de Matemáticas (plan Nuevo)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ffectLst/>
                <a:ea typeface="Aptos"/>
              </a:rPr>
              <a:t>				La nota de las Matemáticas I o II aprobadas (plan Antiguo) no se guarda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		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Se debe cursar la asignatura completa con evaluación según 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Al ser asignatura de </a:t>
            </a:r>
            <a:r>
              <a:rPr lang="es-ES" sz="1600" dirty="0">
                <a:effectLst/>
                <a:ea typeface="Aptos"/>
              </a:rPr>
              <a:t>plan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Nuevo las tasas equivalen a 1º matrícula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s-ES" sz="1600" kern="100" dirty="0"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</a:t>
            </a:r>
            <a:r>
              <a:rPr lang="es-ES" sz="1600" dirty="0">
                <a:effectLst/>
                <a:ea typeface="Aptos"/>
              </a:rPr>
              <a:t> Matrícula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de Matemáticas I o II (la suspendida)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 Matrícula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sin docencia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y sólo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derecho a evaluación final</a:t>
            </a:r>
          </a:p>
          <a:p>
            <a:pPr marL="2250440"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</a:t>
            </a:r>
            <a:endParaRPr lang="es-ES" sz="1600" b="1" kern="100" dirty="0">
              <a:effectLst/>
              <a:ea typeface="Aptos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2EE66C-28B4-49F4-B881-E0CDB4730D92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8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575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2º caso: FÍSICA aprobada y MECÁNICA DE ESTRUCTURAS (2º) Suspendida o no cursada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957943" y="2458032"/>
            <a:ext cx="10678886" cy="2044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Matrícula de Física (plan Nuevo)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a typeface="Aptos"/>
              </a:rPr>
              <a:t>				</a:t>
            </a:r>
            <a:r>
              <a:rPr lang="es-ES" sz="1600" dirty="0">
                <a:effectLst/>
                <a:ea typeface="Aptos"/>
              </a:rPr>
              <a:t>La nota de Física (plan Antiguo) no se guarda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		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Se debe cursar la asignatura completa con evaluación según 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Al ser asignatura de </a:t>
            </a:r>
            <a:r>
              <a:rPr lang="es-ES" sz="1600" dirty="0">
                <a:effectLst/>
                <a:ea typeface="Aptos"/>
              </a:rPr>
              <a:t>plan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Nuevo las tasas equivalen a 1º matricula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Matrícula de Mecánica como hasta ahora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(plan Antiguo)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81623-453A-442C-B8EF-C6F4BD9C140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A881DB27-FC68-4D99-87DA-587D9C27A8FC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9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575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2º caso: FÍSICA aprobada y MECÁNICA DE ESTRUCTURAS (2º) Suspendida o no cursada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957943" y="2458032"/>
            <a:ext cx="10678886" cy="2044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Matrícula de Física (plan Nuevo)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a typeface="Aptos"/>
              </a:rPr>
              <a:t>				</a:t>
            </a:r>
            <a:r>
              <a:rPr lang="es-ES" sz="1600" dirty="0">
                <a:effectLst/>
                <a:ea typeface="Aptos"/>
              </a:rPr>
              <a:t>La nota de Física (plan Antiguo) no se guarda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		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Se debe cursar la asignatura completa con evaluación según 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Al ser asignatura de </a:t>
            </a:r>
            <a:r>
              <a:rPr lang="es-ES" sz="1600" dirty="0">
                <a:effectLst/>
                <a:ea typeface="Aptos"/>
              </a:rPr>
              <a:t>plan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Nuevo las tasas equivalen a 1º matricula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Matrícula de Mecánica como hasta ahora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(plan Antiguo)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81623-453A-442C-B8EF-C6F4BD9C140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A881DB27-FC68-4D99-87DA-587D9C27A8FC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1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575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3º caso: FÍSICA </a:t>
            </a:r>
            <a:r>
              <a:rPr lang="es-ES" kern="100" dirty="0"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suspendida o</a:t>
            </a: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 y MECÁNICA DE ESTRUCTURAS (2º) aprobada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957943" y="2458032"/>
            <a:ext cx="10678886" cy="2044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</a:t>
            </a:r>
            <a:r>
              <a:rPr lang="es-ES" sz="1600" dirty="0">
                <a:ea typeface="Aptos"/>
              </a:rPr>
              <a:t>ícula</a:t>
            </a:r>
            <a:r>
              <a:rPr lang="es-ES" sz="1600" dirty="0">
                <a:effectLst/>
                <a:ea typeface="Aptos"/>
              </a:rPr>
              <a:t> de Física (plan Nuevo)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a typeface="Aptos"/>
              </a:rPr>
              <a:t>				</a:t>
            </a:r>
            <a:r>
              <a:rPr lang="es-ES" sz="1600" dirty="0">
                <a:effectLst/>
                <a:ea typeface="Aptos"/>
              </a:rPr>
              <a:t>La nota de Mecánica de Estructuras (plan Antiguo) no se guarda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		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Se debe cursar la asignatura completa con evaluación según 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Al ser asignatura de </a:t>
            </a:r>
            <a:r>
              <a:rPr lang="es-ES" sz="1600" dirty="0">
                <a:effectLst/>
                <a:ea typeface="Aptos"/>
              </a:rPr>
              <a:t>plan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Nuevo las tasas equivalen a 1º matricula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Matrícula de Física 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(plan Antiguo) sin docencia y sólo derecho a evaluación final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81623-453A-442C-B8EF-C6F4BD9C140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A881DB27-FC68-4D99-87DA-587D9C27A8FC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575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4º caso: FÍSICA </a:t>
            </a:r>
            <a:r>
              <a:rPr lang="es-ES" kern="100" dirty="0"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suspendida o</a:t>
            </a: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 y MECÁNICA DE ESTRUCTURAS (2º) suspendida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957943" y="2458032"/>
            <a:ext cx="10678886" cy="2309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Matrícula de Física (plan Nuevo) con docencia según 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a typeface="Aptos"/>
              </a:rPr>
              <a:t>				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ser asignatura de </a:t>
            </a:r>
            <a:r>
              <a:rPr lang="es-ES" sz="1600" dirty="0">
                <a:effectLst/>
                <a:ea typeface="Aptos"/>
              </a:rPr>
              <a:t>plan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Nuevo las tasas equivalen a 1º matricula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Matrícula de Física 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(plan Antiguo)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SIN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docencia y sólo derecho a evaluación final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		Matrícula de Mecánica de Estructuras 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(plan Antiguo)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CON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docencia </a:t>
            </a:r>
            <a:r>
              <a:rPr lang="es-ES" sz="1600" dirty="0">
                <a:effectLst/>
                <a:ea typeface="Aptos"/>
              </a:rPr>
              <a:t>según guía 				docente</a:t>
            </a:r>
            <a:endParaRPr lang="es-ES" sz="1600" kern="100" dirty="0"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81623-453A-442C-B8EF-C6F4BD9C140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A881DB27-FC68-4D99-87DA-587D9C27A8FC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1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5" name="Google Shape;214;p11">
            <a:extLst>
              <a:ext uri="{FF2B5EF4-FFF2-40B4-BE49-F238E27FC236}">
                <a16:creationId xmlns:a16="http://schemas.microsoft.com/office/drawing/2014/main" id="{4B24E2B6-E0DD-D966-D679-618C48E09CD1}"/>
              </a:ext>
            </a:extLst>
          </p:cNvPr>
          <p:cNvSpPr txBox="1"/>
          <p:nvPr/>
        </p:nvSpPr>
        <p:spPr>
          <a:xfrm>
            <a:off x="187149" y="889087"/>
            <a:ext cx="590250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b="0" i="0" u="none" strike="noStrike" baseline="0" dirty="0">
                <a:latin typeface="Calibri" panose="020F0502020204030204" pitchFamily="34" charset="0"/>
              </a:rPr>
              <a:t>GRADO DE CUMPLIMIENTO DEL RD822/2021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AEBB7D-1950-4CB0-B8ED-FBF7CCCA9CED}"/>
              </a:ext>
            </a:extLst>
          </p:cNvPr>
          <p:cNvSpPr txBox="1"/>
          <p:nvPr/>
        </p:nvSpPr>
        <p:spPr>
          <a:xfrm>
            <a:off x="403316" y="2659183"/>
            <a:ext cx="10986679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latin typeface="Avenir LT Std 45 Book" panose="020B0502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/>
              <a:t>REQUISITOS</a:t>
            </a:r>
          </a:p>
          <a:p>
            <a:endParaRPr lang="es-ES" sz="1200" dirty="0"/>
          </a:p>
          <a:p>
            <a:r>
              <a:rPr lang="es-ES" sz="1200" dirty="0"/>
              <a:t>1.- 60 créditos  como mínimo de formación básica </a:t>
            </a:r>
            <a:r>
              <a:rPr lang="es-ES" sz="1200" dirty="0">
                <a:sym typeface="Symbol" panose="05050102010706020507" pitchFamily="18" charset="2"/>
              </a:rPr>
              <a:t>	</a:t>
            </a:r>
            <a:r>
              <a:rPr lang="es-ES" sz="1200" dirty="0"/>
              <a:t> 	63 </a:t>
            </a:r>
            <a:r>
              <a:rPr lang="es-ES" sz="1200" dirty="0" err="1"/>
              <a:t>ECTS</a:t>
            </a:r>
            <a:r>
              <a:rPr lang="es-ES" sz="1200" dirty="0"/>
              <a:t> de formación básica. </a:t>
            </a:r>
          </a:p>
          <a:p>
            <a:endParaRPr lang="es-ES" sz="1200" dirty="0"/>
          </a:p>
          <a:p>
            <a:r>
              <a:rPr lang="es-ES" sz="1200" dirty="0"/>
              <a:t>2.- Al menos 30 </a:t>
            </a:r>
            <a:r>
              <a:rPr lang="es-ES" sz="1200" dirty="0" err="1"/>
              <a:t>ECTS</a:t>
            </a:r>
            <a:r>
              <a:rPr lang="es-ES" sz="1200" dirty="0"/>
              <a:t> vinculados al mismo ámbito de conocimiento en el que se inscribe el título. 	</a:t>
            </a:r>
          </a:p>
          <a:p>
            <a:pPr>
              <a:spcBef>
                <a:spcPts val="600"/>
              </a:spcBef>
            </a:pPr>
            <a:r>
              <a:rPr lang="es-ES" sz="1200" dirty="0"/>
              <a:t>	Expresión Gráfica en la Edificación </a:t>
            </a:r>
          </a:p>
          <a:p>
            <a:pPr>
              <a:spcBef>
                <a:spcPts val="600"/>
              </a:spcBef>
            </a:pPr>
            <a:r>
              <a:rPr lang="es-ES" sz="1200" dirty="0"/>
              <a:t>	Fundamentos de Materiales de Construcción 	</a:t>
            </a:r>
          </a:p>
          <a:p>
            <a:pPr>
              <a:spcBef>
                <a:spcPts val="600"/>
              </a:spcBef>
            </a:pPr>
            <a:r>
              <a:rPr lang="es-ES" sz="1200" dirty="0"/>
              <a:t> 	Fundamentos de Instalaciones 	</a:t>
            </a:r>
          </a:p>
          <a:p>
            <a:endParaRPr lang="es-ES" sz="1200" dirty="0"/>
          </a:p>
          <a:p>
            <a:r>
              <a:rPr lang="es-ES" sz="1200" dirty="0"/>
              <a:t>4.- 60 créditos de formación básica se ofertan en la primera mitad del plan de estudios</a:t>
            </a:r>
            <a:r>
              <a:rPr lang="es-ES" sz="1200" dirty="0">
                <a:sym typeface="Symbol" panose="05050102010706020507" pitchFamily="18" charset="2"/>
              </a:rPr>
              <a:t>	</a:t>
            </a:r>
            <a:r>
              <a:rPr lang="es-ES" sz="1200" dirty="0"/>
              <a:t> 	 1º y 2º curso</a:t>
            </a:r>
          </a:p>
          <a:p>
            <a:endParaRPr lang="es-ES" sz="1200" dirty="0"/>
          </a:p>
          <a:p>
            <a:r>
              <a:rPr lang="es-ES" sz="1200" dirty="0"/>
              <a:t>3.- Las materias de formación básica han de ser como mínimo de 6 </a:t>
            </a:r>
            <a:r>
              <a:rPr lang="es-ES" sz="1200" dirty="0" err="1"/>
              <a:t>ECTS</a:t>
            </a:r>
            <a:r>
              <a:rPr lang="es-ES" sz="1200" dirty="0">
                <a:sym typeface="Symbol" panose="05050102010706020507" pitchFamily="18" charset="2"/>
              </a:rPr>
              <a:t>		</a:t>
            </a:r>
            <a:r>
              <a:rPr lang="es-ES" sz="1200" dirty="0"/>
              <a:t> 	no cumple</a:t>
            </a:r>
          </a:p>
          <a:p>
            <a:endParaRPr lang="es-ES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7F4485-710B-4759-94CF-D0A0852FB89D}"/>
              </a:ext>
            </a:extLst>
          </p:cNvPr>
          <p:cNvSpPr txBox="1"/>
          <p:nvPr/>
        </p:nvSpPr>
        <p:spPr>
          <a:xfrm>
            <a:off x="403316" y="1505576"/>
            <a:ext cx="10567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>
                <a:latin typeface="Avenir LT Std 45 Book" panose="020B0502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/>
              <a:t>TITULACIÓN: </a:t>
            </a:r>
          </a:p>
          <a:p>
            <a:r>
              <a:rPr lang="es-ES" sz="1200" dirty="0"/>
              <a:t>Grado en Arquitectura Técnica </a:t>
            </a:r>
          </a:p>
          <a:p>
            <a:endParaRPr lang="es-ES" sz="1200" dirty="0"/>
          </a:p>
          <a:p>
            <a:r>
              <a:rPr lang="es-ES" sz="1200" dirty="0"/>
              <a:t>ÁMBITO DE ADSCRIPCIÓN DE LA TITULACIÓN: </a:t>
            </a:r>
          </a:p>
          <a:p>
            <a:r>
              <a:rPr lang="es-ES" sz="1200" dirty="0"/>
              <a:t>2- Arquitectura, construcción, edificación y urbanismo, e ingeniería civil </a:t>
            </a:r>
          </a:p>
        </p:txBody>
      </p:sp>
    </p:spTree>
    <p:extLst>
      <p:ext uri="{BB962C8B-B14F-4D97-AF65-F5344CB8AC3E}">
        <p14:creationId xmlns:p14="http://schemas.microsoft.com/office/powerpoint/2010/main" val="21276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8223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5</a:t>
            </a: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º caso: MATERIALES DE CONSTRUCCIÓN II suspendida y MATERIALES DE CONSTRUCCIÓN III (2º) aprobada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4684576" y="1849348"/>
            <a:ext cx="432215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81623-453A-442C-B8EF-C6F4BD9C140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A881DB27-FC68-4D99-87DA-587D9C27A8FC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7827A2C-A030-4A51-B0CB-8054563975BC}"/>
              </a:ext>
            </a:extLst>
          </p:cNvPr>
          <p:cNvCxnSpPr>
            <a:cxnSpLocks/>
          </p:cNvCxnSpPr>
          <p:nvPr/>
        </p:nvCxnSpPr>
        <p:spPr>
          <a:xfrm>
            <a:off x="5998029" y="3833474"/>
            <a:ext cx="77142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F783273-A6F5-49D1-A0DF-84673176E309}"/>
              </a:ext>
            </a:extLst>
          </p:cNvPr>
          <p:cNvSpPr txBox="1"/>
          <p:nvPr/>
        </p:nvSpPr>
        <p:spPr>
          <a:xfrm>
            <a:off x="993668" y="2873408"/>
            <a:ext cx="198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cs typeface="Arial" panose="020B0604020202020204" pitchFamily="34" charset="0"/>
              </a:rPr>
              <a:t>PLAN ANTIGUO (ACTUAL)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849EC1-10C8-410F-8FF8-CE5D77674CDE}"/>
              </a:ext>
            </a:extLst>
          </p:cNvPr>
          <p:cNvSpPr txBox="1"/>
          <p:nvPr/>
        </p:nvSpPr>
        <p:spPr>
          <a:xfrm>
            <a:off x="7287336" y="2931021"/>
            <a:ext cx="198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cs typeface="Arial" panose="020B0604020202020204" pitchFamily="34" charset="0"/>
              </a:rPr>
              <a:t>PLAN NUEVO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9875298-99A4-D86F-061E-A1D76474F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34846"/>
              </p:ext>
            </p:extLst>
          </p:nvPr>
        </p:nvGraphicFramePr>
        <p:xfrm>
          <a:off x="993668" y="3347699"/>
          <a:ext cx="10753192" cy="48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824">
                  <a:extLst>
                    <a:ext uri="{9D8B030D-6E8A-4147-A177-3AD203B41FA5}">
                      <a16:colId xmlns:a16="http://schemas.microsoft.com/office/drawing/2014/main" val="455976647"/>
                    </a:ext>
                  </a:extLst>
                </a:gridCol>
                <a:gridCol w="623017">
                  <a:extLst>
                    <a:ext uri="{9D8B030D-6E8A-4147-A177-3AD203B41FA5}">
                      <a16:colId xmlns:a16="http://schemas.microsoft.com/office/drawing/2014/main" val="1840477279"/>
                    </a:ext>
                  </a:extLst>
                </a:gridCol>
                <a:gridCol w="3027085">
                  <a:extLst>
                    <a:ext uri="{9D8B030D-6E8A-4147-A177-3AD203B41FA5}">
                      <a16:colId xmlns:a16="http://schemas.microsoft.com/office/drawing/2014/main" val="274992547"/>
                    </a:ext>
                  </a:extLst>
                </a:gridCol>
                <a:gridCol w="450543">
                  <a:extLst>
                    <a:ext uri="{9D8B030D-6E8A-4147-A177-3AD203B41FA5}">
                      <a16:colId xmlns:a16="http://schemas.microsoft.com/office/drawing/2014/main" val="2462901779"/>
                    </a:ext>
                  </a:extLst>
                </a:gridCol>
                <a:gridCol w="450543">
                  <a:extLst>
                    <a:ext uri="{9D8B030D-6E8A-4147-A177-3AD203B41FA5}">
                      <a16:colId xmlns:a16="http://schemas.microsoft.com/office/drawing/2014/main" val="3632663176"/>
                    </a:ext>
                  </a:extLst>
                </a:gridCol>
                <a:gridCol w="450543">
                  <a:extLst>
                    <a:ext uri="{9D8B030D-6E8A-4147-A177-3AD203B41FA5}">
                      <a16:colId xmlns:a16="http://schemas.microsoft.com/office/drawing/2014/main" val="2746877936"/>
                    </a:ext>
                  </a:extLst>
                </a:gridCol>
                <a:gridCol w="436463">
                  <a:extLst>
                    <a:ext uri="{9D8B030D-6E8A-4147-A177-3AD203B41FA5}">
                      <a16:colId xmlns:a16="http://schemas.microsoft.com/office/drawing/2014/main" val="612775733"/>
                    </a:ext>
                  </a:extLst>
                </a:gridCol>
                <a:gridCol w="411824">
                  <a:extLst>
                    <a:ext uri="{9D8B030D-6E8A-4147-A177-3AD203B41FA5}">
                      <a16:colId xmlns:a16="http://schemas.microsoft.com/office/drawing/2014/main" val="3206240508"/>
                    </a:ext>
                  </a:extLst>
                </a:gridCol>
                <a:gridCol w="506861">
                  <a:extLst>
                    <a:ext uri="{9D8B030D-6E8A-4147-A177-3AD203B41FA5}">
                      <a16:colId xmlns:a16="http://schemas.microsoft.com/office/drawing/2014/main" val="2659419917"/>
                    </a:ext>
                  </a:extLst>
                </a:gridCol>
                <a:gridCol w="3027085">
                  <a:extLst>
                    <a:ext uri="{9D8B030D-6E8A-4147-A177-3AD203B41FA5}">
                      <a16:colId xmlns:a16="http://schemas.microsoft.com/office/drawing/2014/main" val="2945775152"/>
                    </a:ext>
                  </a:extLst>
                </a:gridCol>
                <a:gridCol w="478702">
                  <a:extLst>
                    <a:ext uri="{9D8B030D-6E8A-4147-A177-3AD203B41FA5}">
                      <a16:colId xmlns:a16="http://schemas.microsoft.com/office/drawing/2014/main" val="81350007"/>
                    </a:ext>
                  </a:extLst>
                </a:gridCol>
                <a:gridCol w="478702">
                  <a:extLst>
                    <a:ext uri="{9D8B030D-6E8A-4147-A177-3AD203B41FA5}">
                      <a16:colId xmlns:a16="http://schemas.microsoft.com/office/drawing/2014/main" val="848142964"/>
                    </a:ext>
                  </a:extLst>
                </a:gridCol>
              </a:tblGrid>
              <a:tr h="66685">
                <a:tc gridSpan="3">
                  <a:txBody>
                    <a:bodyPr/>
                    <a:lstStyle/>
                    <a:p>
                      <a:pPr algn="l" fontAlgn="t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35809281"/>
                  </a:ext>
                </a:extLst>
              </a:tr>
              <a:tr h="66685"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16659786"/>
                  </a:ext>
                </a:extLst>
              </a:tr>
              <a:tr h="6668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2º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10013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MATERIALES DE CONSTRUCCION III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OB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2º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MATERIALES DE CONSTRUCCION III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OB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4499260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8B490760-CA24-3D94-7F9D-F61860A87134}"/>
              </a:ext>
            </a:extLst>
          </p:cNvPr>
          <p:cNvSpPr txBox="1"/>
          <p:nvPr/>
        </p:nvSpPr>
        <p:spPr>
          <a:xfrm>
            <a:off x="1030821" y="4046838"/>
            <a:ext cx="10678886" cy="257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Matrícula de Materiales de Construcción II (plan Nuevo) con docencia según 					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a typeface="Aptos"/>
              </a:rPr>
              <a:t>				Se te adapta </a:t>
            </a:r>
            <a:r>
              <a:rPr lang="es-ES" sz="1600" dirty="0">
                <a:effectLst/>
                <a:ea typeface="Aptos"/>
              </a:rPr>
              <a:t>Materiales de Construcción III (plan Nuevo) 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Matrícula de </a:t>
            </a:r>
            <a:r>
              <a:rPr lang="es-ES" sz="1600" dirty="0">
                <a:effectLst/>
                <a:ea typeface="Aptos"/>
              </a:rPr>
              <a:t>Materiales de Construcción II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 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(plan Antiguo)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SIN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docencia y sólo 				derecho a evaluación final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76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8223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6º caso: MATERIALES DE CONSTRUCCIÓN II </a:t>
            </a:r>
            <a:r>
              <a:rPr lang="es-ES" kern="100" dirty="0"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aprobada</a:t>
            </a: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 y MATERIALES DE CONSTRUCCIÓN III (2º) </a:t>
            </a:r>
            <a:r>
              <a:rPr lang="es-ES" kern="100" dirty="0"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suspendida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4608376" y="1476303"/>
            <a:ext cx="4322154" cy="68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El reconocimiento en el plan nuevo 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es por bloque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81623-453A-442C-B8EF-C6F4BD9C140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A881DB27-FC68-4D99-87DA-587D9C27A8FC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7827A2C-A030-4A51-B0CB-8054563975BC}"/>
              </a:ext>
            </a:extLst>
          </p:cNvPr>
          <p:cNvCxnSpPr>
            <a:cxnSpLocks/>
          </p:cNvCxnSpPr>
          <p:nvPr/>
        </p:nvCxnSpPr>
        <p:spPr>
          <a:xfrm>
            <a:off x="5628440" y="3513287"/>
            <a:ext cx="145655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3C2C1D8-BE47-40B0-BF03-E8ED4EBB6164}"/>
              </a:ext>
            </a:extLst>
          </p:cNvPr>
          <p:cNvSpPr txBox="1"/>
          <p:nvPr/>
        </p:nvSpPr>
        <p:spPr>
          <a:xfrm>
            <a:off x="5738965" y="3288288"/>
            <a:ext cx="1378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cs typeface="Arial" panose="020B0604020202020204" pitchFamily="34" charset="0"/>
              </a:rPr>
              <a:t>BLOQUE COMPLETO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FBF3EE3-E3D1-48A1-B4EC-2E20EA6B5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28" b="9516"/>
          <a:stretch/>
        </p:blipFill>
        <p:spPr>
          <a:xfrm>
            <a:off x="993668" y="3177243"/>
            <a:ext cx="4533602" cy="4513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86C8B9B-28F4-4402-A6A5-346A65D35D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459" b="6922"/>
          <a:stretch/>
        </p:blipFill>
        <p:spPr>
          <a:xfrm>
            <a:off x="7287336" y="3156941"/>
            <a:ext cx="4533602" cy="578798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F783273-A6F5-49D1-A0DF-84673176E309}"/>
              </a:ext>
            </a:extLst>
          </p:cNvPr>
          <p:cNvSpPr txBox="1"/>
          <p:nvPr/>
        </p:nvSpPr>
        <p:spPr>
          <a:xfrm>
            <a:off x="993668" y="2873408"/>
            <a:ext cx="198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cs typeface="Arial" panose="020B0604020202020204" pitchFamily="34" charset="0"/>
              </a:rPr>
              <a:t>PLAN ANTIGUO (ACTUAL)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849EC1-10C8-410F-8FF8-CE5D77674CDE}"/>
              </a:ext>
            </a:extLst>
          </p:cNvPr>
          <p:cNvSpPr txBox="1"/>
          <p:nvPr/>
        </p:nvSpPr>
        <p:spPr>
          <a:xfrm>
            <a:off x="7287336" y="2931021"/>
            <a:ext cx="198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cs typeface="Arial" panose="020B0604020202020204" pitchFamily="34" charset="0"/>
              </a:rPr>
              <a:t>PLAN NUEVO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329FC5-F211-B269-A415-4F8D3DDAE1C9}"/>
              </a:ext>
            </a:extLst>
          </p:cNvPr>
          <p:cNvSpPr txBox="1"/>
          <p:nvPr/>
        </p:nvSpPr>
        <p:spPr>
          <a:xfrm>
            <a:off x="1030821" y="4046838"/>
            <a:ext cx="10678886" cy="223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Matrícula de Materiales de Construcción II  y Materiales de Construcción III (plan 				Nuevo) con docencia según 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a typeface="Aptos"/>
              </a:rPr>
              <a:t>				No se guarda la nota de </a:t>
            </a:r>
            <a:r>
              <a:rPr lang="es-ES" sz="1600" dirty="0">
                <a:effectLst/>
                <a:ea typeface="Aptos"/>
              </a:rPr>
              <a:t>Materiales de Construcción II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Matrícula de </a:t>
            </a:r>
            <a:r>
              <a:rPr lang="es-ES" sz="1600" dirty="0">
                <a:effectLst/>
                <a:ea typeface="Aptos"/>
              </a:rPr>
              <a:t>Materiales de Construcción III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 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(plan Antiguo) </a:t>
            </a:r>
            <a:r>
              <a:rPr lang="es-ES" sz="1600" b="1" kern="100" dirty="0">
                <a:ea typeface="Aptos"/>
                <a:cs typeface="Arial" panose="020B0604020202020204" pitchFamily="34" charset="0"/>
              </a:rPr>
              <a:t>CON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docencia </a:t>
            </a:r>
            <a:r>
              <a:rPr lang="es-ES" sz="1600" dirty="0">
                <a:effectLst/>
                <a:ea typeface="Aptos"/>
              </a:rPr>
              <a:t>según 				guía docente 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3489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7C088C-7936-468F-91F2-912F5EDF2D85}"/>
              </a:ext>
            </a:extLst>
          </p:cNvPr>
          <p:cNvSpPr txBox="1"/>
          <p:nvPr/>
        </p:nvSpPr>
        <p:spPr>
          <a:xfrm>
            <a:off x="553357" y="1678858"/>
            <a:ext cx="3695700" cy="3283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defRPr sz="1500" b="0" i="1" u="none" strike="noStrike" baseline="0">
                <a:solidFill>
                  <a:srgbClr val="00B0F0"/>
                </a:solidFill>
                <a:effectLst/>
                <a:latin typeface="Avenir Roman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kern="100" dirty="0">
                <a:effectLst/>
                <a:latin typeface="Calibri Light" panose="020F0302020204030204" pitchFamily="34" charset="0"/>
                <a:ea typeface="Aptos"/>
                <a:cs typeface="Arial" panose="020B0604020202020204" pitchFamily="34" charset="0"/>
              </a:rPr>
              <a:t>7º caso: ECONOMÍA suspendida</a:t>
            </a:r>
            <a:endParaRPr lang="es-ES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7" name="Google Shape;214;p11">
            <a:extLst>
              <a:ext uri="{FF2B5EF4-FFF2-40B4-BE49-F238E27FC236}">
                <a16:creationId xmlns:a16="http://schemas.microsoft.com/office/drawing/2014/main" id="{59C10386-E83C-4E46-8881-C7183B7658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429846-1B9D-424E-98B0-522C41D394F0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830996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22;p12">
            <a:extLst>
              <a:ext uri="{FF2B5EF4-FFF2-40B4-BE49-F238E27FC236}">
                <a16:creationId xmlns:a16="http://schemas.microsoft.com/office/drawing/2014/main" id="{185E0036-1732-4AA8-B22D-6CF3BF00690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B954FA-D221-4E80-9E95-8C371A436BAC}"/>
              </a:ext>
            </a:extLst>
          </p:cNvPr>
          <p:cNvSpPr txBox="1"/>
          <p:nvPr/>
        </p:nvSpPr>
        <p:spPr>
          <a:xfrm>
            <a:off x="4608376" y="1476303"/>
            <a:ext cx="4322154" cy="68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Pasa a 2º curso	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81623-453A-442C-B8EF-C6F4BD9C1406}"/>
              </a:ext>
            </a:extLst>
          </p:cNvPr>
          <p:cNvSpPr txBox="1"/>
          <p:nvPr/>
        </p:nvSpPr>
        <p:spPr>
          <a:xfrm>
            <a:off x="5219700" y="889044"/>
            <a:ext cx="6862763" cy="369289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Adaptación al nuevo plan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A881DB27-FC68-4D99-87DA-587D9C27A8FC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Algunos casos concretos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50D2C5-A5B5-42D8-9E12-6CD4DAFAA847}"/>
              </a:ext>
            </a:extLst>
          </p:cNvPr>
          <p:cNvSpPr txBox="1"/>
          <p:nvPr/>
        </p:nvSpPr>
        <p:spPr>
          <a:xfrm>
            <a:off x="957943" y="2951027"/>
            <a:ext cx="10678886" cy="2386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me adapto al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 Plan nuevo </a:t>
            </a:r>
            <a:r>
              <a:rPr lang="es-ES" sz="1600" dirty="0">
                <a:effectLst/>
                <a:ea typeface="Aptos"/>
              </a:rPr>
              <a:t>	</a:t>
            </a:r>
            <a:r>
              <a:rPr lang="es-ES" sz="16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dirty="0">
                <a:effectLst/>
                <a:ea typeface="Aptos"/>
              </a:rPr>
              <a:t>	Matrícula de Economía (plan Nuevo) con docencia según guía docente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dirty="0">
                <a:ea typeface="Aptos"/>
              </a:rPr>
              <a:t>			</a:t>
            </a:r>
            <a:endParaRPr lang="es-ES" sz="1600" kern="100" dirty="0">
              <a:effectLst/>
              <a:ea typeface="Aptos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Si no me adapto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al Plan nuevo   	</a:t>
            </a:r>
            <a:r>
              <a:rPr lang="es-ES" sz="1600" kern="100" dirty="0">
                <a:effectLst/>
                <a:ea typeface="Aptos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Solo un examen final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		2 tipos de matr</a:t>
            </a:r>
            <a:r>
              <a:rPr lang="es-ES" sz="1600" kern="100" dirty="0">
                <a:ea typeface="Aptos"/>
                <a:cs typeface="Arial" panose="020B0604020202020204" pitchFamily="34" charset="0"/>
              </a:rPr>
              <a:t>í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cula de Economía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a typeface="Aptos"/>
                <a:cs typeface="Arial" panose="020B0604020202020204" pitchFamily="34" charset="0"/>
              </a:rPr>
              <a:t>				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- opción 1: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sin docencia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y sólo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derecho a evaluación final</a:t>
            </a:r>
          </a:p>
          <a:p>
            <a:pPr marL="2250440">
              <a:lnSpc>
                <a:spcPct val="107000"/>
              </a:lnSpc>
              <a:spcAft>
                <a:spcPts val="600"/>
              </a:spcAft>
            </a:pP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		- opción 2: </a:t>
            </a:r>
            <a:r>
              <a:rPr lang="es-ES" sz="1600" b="1" kern="100" dirty="0">
                <a:effectLst/>
                <a:ea typeface="Aptos"/>
                <a:cs typeface="Arial" panose="020B0604020202020204" pitchFamily="34" charset="0"/>
              </a:rPr>
              <a:t>con docencia </a:t>
            </a:r>
            <a:r>
              <a:rPr lang="es-ES" sz="1600" kern="100" dirty="0">
                <a:effectLst/>
                <a:ea typeface="Aptos"/>
                <a:cs typeface="Arial" panose="020B0604020202020204" pitchFamily="34" charset="0"/>
              </a:rPr>
              <a:t>en horario de clases de Economía del plan Nuevo</a:t>
            </a:r>
            <a:endParaRPr lang="es-ES" sz="1600" b="1" kern="100" dirty="0">
              <a:effectLst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57D16-77B2-445E-BB77-D68FC8F9D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88962-3BB2-BE58-BA30-DB491D423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Google Shape;86;p1">
            <a:extLst>
              <a:ext uri="{FF2B5EF4-FFF2-40B4-BE49-F238E27FC236}">
                <a16:creationId xmlns:a16="http://schemas.microsoft.com/office/drawing/2014/main" id="{928C5E9B-FD29-A9F4-E193-47E2AB4F8F25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0B0F0"/>
          </a:solidFill>
          <a:ln w="12700">
            <a:solidFill>
              <a:srgbClr val="31538F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5E076EB-8FA4-E2A5-D223-6E3E5B925D05}"/>
              </a:ext>
            </a:extLst>
          </p:cNvPr>
          <p:cNvGrpSpPr/>
          <p:nvPr/>
        </p:nvGrpSpPr>
        <p:grpSpPr>
          <a:xfrm>
            <a:off x="1102755" y="2674819"/>
            <a:ext cx="9986488" cy="1382966"/>
            <a:chOff x="1102755" y="3048233"/>
            <a:chExt cx="9986488" cy="1382966"/>
          </a:xfrm>
        </p:grpSpPr>
        <p:sp>
          <p:nvSpPr>
            <p:cNvPr id="5" name="Google Shape;87;p1">
              <a:extLst>
                <a:ext uri="{FF2B5EF4-FFF2-40B4-BE49-F238E27FC236}">
                  <a16:creationId xmlns:a16="http://schemas.microsoft.com/office/drawing/2014/main" id="{55A96F23-E645-D195-3959-B37E7A5795B8}"/>
                </a:ext>
              </a:extLst>
            </p:cNvPr>
            <p:cNvSpPr txBox="1"/>
            <p:nvPr/>
          </p:nvSpPr>
          <p:spPr>
            <a:xfrm>
              <a:off x="1102756" y="3354023"/>
              <a:ext cx="9986487" cy="1077176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/>
            <a:p>
              <a:pPr>
                <a:defRPr sz="3200">
                  <a:solidFill>
                    <a:srgbClr val="F2F2F2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lang="es-ES" cap="all" dirty="0">
                  <a:solidFill>
                    <a:srgbClr val="FFFFFF"/>
                  </a:solidFill>
                </a:rPr>
                <a:t>implantación del nuevo plan de estudios del GAT (curso 2026-2027)</a:t>
              </a:r>
              <a:endParaRPr cap="all" dirty="0">
                <a:solidFill>
                  <a:srgbClr val="FFFFFF"/>
                </a:solidFill>
                <a:latin typeface="Avenir Roman"/>
              </a:endParaRPr>
            </a:p>
          </p:txBody>
        </p:sp>
        <p:sp>
          <p:nvSpPr>
            <p:cNvPr id="8" name="Google Shape;89;p1">
              <a:extLst>
                <a:ext uri="{FF2B5EF4-FFF2-40B4-BE49-F238E27FC236}">
                  <a16:creationId xmlns:a16="http://schemas.microsoft.com/office/drawing/2014/main" id="{0826BB54-9915-6A5E-552A-F7B91345D049}"/>
                </a:ext>
              </a:extLst>
            </p:cNvPr>
            <p:cNvSpPr txBox="1"/>
            <p:nvPr/>
          </p:nvSpPr>
          <p:spPr>
            <a:xfrm>
              <a:off x="1102755" y="3048233"/>
              <a:ext cx="9986487" cy="292367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0">
              <a:spAutoFit/>
            </a:bodyPr>
            <a:lstStyle>
              <a:lvl1pPr algn="r">
                <a:defRPr sz="1600">
                  <a:solidFill>
                    <a:srgbClr val="F2F2F2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 algn="l"/>
              <a:r>
                <a:rPr lang="es-ES" dirty="0"/>
                <a:t>Charla INFORMATIVA</a:t>
              </a:r>
              <a:endParaRPr dirty="0"/>
            </a:p>
          </p:txBody>
        </p:sp>
      </p:grpSp>
      <p:pic>
        <p:nvPicPr>
          <p:cNvPr id="10" name="Google Shape;91;p1" descr="Google Shape;91;p1">
            <a:extLst>
              <a:ext uri="{FF2B5EF4-FFF2-40B4-BE49-F238E27FC236}">
                <a16:creationId xmlns:a16="http://schemas.microsoft.com/office/drawing/2014/main" id="{D331FB46-3B5D-43FA-B12C-799E7F7EB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5" y="332692"/>
            <a:ext cx="2873036" cy="10156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82273204-BF53-04A9-50E1-03D79EC0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5DAE-891D-4885-B2F6-F054E5E323AD}" type="slidenum">
              <a:rPr lang="es-ES_tradnl" smtClean="0"/>
              <a:t>23</a:t>
            </a:fld>
            <a:endParaRPr lang="es-ES_tradnl" dirty="0"/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D3CA6D46-BF48-25BA-EA90-E5D940C7C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91" y="446146"/>
            <a:ext cx="2829960" cy="805137"/>
          </a:xfrm>
          <a:prstGeom prst="rect">
            <a:avLst/>
          </a:prstGeom>
        </p:spPr>
      </p:pic>
      <p:sp>
        <p:nvSpPr>
          <p:cNvPr id="7" name="Google Shape;89;p1">
            <a:extLst>
              <a:ext uri="{FF2B5EF4-FFF2-40B4-BE49-F238E27FC236}">
                <a16:creationId xmlns:a16="http://schemas.microsoft.com/office/drawing/2014/main" id="{4E6572CB-E84F-08C6-AD40-19A9215DC3AC}"/>
              </a:ext>
            </a:extLst>
          </p:cNvPr>
          <p:cNvSpPr txBox="1"/>
          <p:nvPr/>
        </p:nvSpPr>
        <p:spPr>
          <a:xfrm>
            <a:off x="1102756" y="4065736"/>
            <a:ext cx="9144000" cy="29236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0">
            <a:spAutoFit/>
          </a:bodyPr>
          <a:lstStyle>
            <a:lvl1pPr algn="r">
              <a:defRPr sz="1600">
                <a:solidFill>
                  <a:srgbClr val="F2F2F2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l"/>
            <a:r>
              <a:rPr lang="es-ES" dirty="0"/>
              <a:t>RD822/2021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3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5" name="Google Shape;214;p11">
            <a:extLst>
              <a:ext uri="{FF2B5EF4-FFF2-40B4-BE49-F238E27FC236}">
                <a16:creationId xmlns:a16="http://schemas.microsoft.com/office/drawing/2014/main" id="{4B24E2B6-E0DD-D966-D679-618C48E09CD1}"/>
              </a:ext>
            </a:extLst>
          </p:cNvPr>
          <p:cNvSpPr txBox="1"/>
          <p:nvPr/>
        </p:nvSpPr>
        <p:spPr>
          <a:xfrm>
            <a:off x="187149" y="889087"/>
            <a:ext cx="11785776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Calibri" panose="020F0502020204030204" pitchFamily="34" charset="0"/>
              </a:rPr>
              <a:t>Plan de estudios 2010. Actual</a:t>
            </a: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7AB082-D54D-424F-A3AE-74CA2B942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52" y="1378063"/>
            <a:ext cx="9150485" cy="5479937"/>
          </a:xfrm>
          <a:prstGeom prst="rect">
            <a:avLst/>
          </a:prstGeom>
        </p:spPr>
      </p:pic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D0538315-3D51-4036-9336-FB4C395C2F72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</p:spTree>
    <p:extLst>
      <p:ext uri="{BB962C8B-B14F-4D97-AF65-F5344CB8AC3E}">
        <p14:creationId xmlns:p14="http://schemas.microsoft.com/office/powerpoint/2010/main" val="41522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5" name="Google Shape;214;p11">
            <a:extLst>
              <a:ext uri="{FF2B5EF4-FFF2-40B4-BE49-F238E27FC236}">
                <a16:creationId xmlns:a16="http://schemas.microsoft.com/office/drawing/2014/main" id="{4B24E2B6-E0DD-D966-D679-618C48E09CD1}"/>
              </a:ext>
            </a:extLst>
          </p:cNvPr>
          <p:cNvSpPr txBox="1"/>
          <p:nvPr/>
        </p:nvSpPr>
        <p:spPr>
          <a:xfrm>
            <a:off x="187149" y="889087"/>
            <a:ext cx="11785776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Calibri" panose="020F0502020204030204" pitchFamily="34" charset="0"/>
              </a:rPr>
              <a:t>Plan de estudios 2010. Actual</a:t>
            </a: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7AB082-D54D-424F-A3AE-74CA2B942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52" y="1378063"/>
            <a:ext cx="9150485" cy="5479937"/>
          </a:xfrm>
          <a:prstGeom prst="rect">
            <a:avLst/>
          </a:prstGeom>
        </p:spPr>
      </p:pic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D0538315-3D51-4036-9336-FB4C395C2F72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C64F5E-2B6D-47B1-8323-BC38073042DC}"/>
              </a:ext>
            </a:extLst>
          </p:cNvPr>
          <p:cNvSpPr/>
          <p:nvPr/>
        </p:nvSpPr>
        <p:spPr>
          <a:xfrm>
            <a:off x="1422400" y="1663700"/>
            <a:ext cx="4394200" cy="214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673450-4B69-4B5E-B653-D85389877E19}"/>
              </a:ext>
            </a:extLst>
          </p:cNvPr>
          <p:cNvSpPr/>
          <p:nvPr/>
        </p:nvSpPr>
        <p:spPr>
          <a:xfrm>
            <a:off x="1422400" y="1879600"/>
            <a:ext cx="21971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148F28-03C3-4094-A213-223CD50F49A9}"/>
              </a:ext>
            </a:extLst>
          </p:cNvPr>
          <p:cNvSpPr/>
          <p:nvPr/>
        </p:nvSpPr>
        <p:spPr>
          <a:xfrm>
            <a:off x="3632200" y="1879600"/>
            <a:ext cx="21971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0EA0392-F93A-4F1B-9BFB-2F004CF8DD78}"/>
              </a:ext>
            </a:extLst>
          </p:cNvPr>
          <p:cNvSpPr/>
          <p:nvPr/>
        </p:nvSpPr>
        <p:spPr>
          <a:xfrm>
            <a:off x="3619500" y="2546350"/>
            <a:ext cx="21971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0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5" name="Google Shape;214;p11">
            <a:extLst>
              <a:ext uri="{FF2B5EF4-FFF2-40B4-BE49-F238E27FC236}">
                <a16:creationId xmlns:a16="http://schemas.microsoft.com/office/drawing/2014/main" id="{4B24E2B6-E0DD-D966-D679-618C48E09CD1}"/>
              </a:ext>
            </a:extLst>
          </p:cNvPr>
          <p:cNvSpPr txBox="1"/>
          <p:nvPr/>
        </p:nvSpPr>
        <p:spPr>
          <a:xfrm>
            <a:off x="187149" y="889087"/>
            <a:ext cx="11785776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Calibri" panose="020F0502020204030204" pitchFamily="34" charset="0"/>
              </a:rPr>
              <a:t>Plan de estudios 2026. NUEVO</a:t>
            </a: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10" name="Google Shape;214;p11">
            <a:extLst>
              <a:ext uri="{FF2B5EF4-FFF2-40B4-BE49-F238E27FC236}">
                <a16:creationId xmlns:a16="http://schemas.microsoft.com/office/drawing/2014/main" id="{F0B50620-4BCA-BFDC-FBEB-48EB204B7FA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85CDCE-3E5F-4807-B6B5-4DBEC7CB5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47" y="1357087"/>
            <a:ext cx="9151200" cy="54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70784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Google Shape;214;p11">
            <a:extLst>
              <a:ext uri="{FF2B5EF4-FFF2-40B4-BE49-F238E27FC236}">
                <a16:creationId xmlns:a16="http://schemas.microsoft.com/office/drawing/2014/main" id="{4B24E2B6-E0DD-D966-D679-618C48E09CD1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  <a:cs typeface="Arial" panose="020B0604020202020204" pitchFamily="34" charset="0"/>
              </a:rPr>
              <a:t>Dudas Razonables</a:t>
            </a:r>
            <a:endParaRPr lang="es-ES" sz="1800" b="0" i="0" u="none" strike="noStrike" baseline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C24CA8-3D63-453F-B493-2D1874231E5F}"/>
              </a:ext>
            </a:extLst>
          </p:cNvPr>
          <p:cNvSpPr txBox="1"/>
          <p:nvPr/>
        </p:nvSpPr>
        <p:spPr>
          <a:xfrm>
            <a:off x="364957" y="1732719"/>
            <a:ext cx="36242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600" b="0" i="0" u="none" strike="noStrike" baseline="0">
                <a:effectLst/>
                <a:latin typeface="Avenir Roman"/>
              </a:defRPr>
            </a:lvl1pPr>
          </a:lstStyle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Cuando se implanta un nuevo plan de estudios en la UPV, ¿qué pasa con el plan antiguo y con los estudiantes que ya estamos en él?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CCB4B5-9106-4934-AC86-0E018DE462C1}"/>
              </a:ext>
            </a:extLst>
          </p:cNvPr>
          <p:cNvSpPr txBox="1"/>
          <p:nvPr/>
        </p:nvSpPr>
        <p:spPr>
          <a:xfrm>
            <a:off x="4437154" y="1741413"/>
            <a:ext cx="701157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r">
              <a:spcAft>
                <a:spcPts val="600"/>
              </a:spcAft>
              <a:defRPr sz="1600" b="0" i="1" u="none" strike="noStrike" baseline="0">
                <a:effectLst/>
                <a:latin typeface="Avenir Roman"/>
              </a:defRPr>
            </a:lvl1pPr>
          </a:lstStyle>
          <a:p>
            <a:pPr algn="just"/>
            <a:r>
              <a:rPr lang="es-ES" i="0" dirty="0">
                <a:latin typeface="+mn-lt"/>
                <a:cs typeface="Arial" panose="020B0604020202020204" pitchFamily="34" charset="0"/>
              </a:rPr>
              <a:t>El plan antiguo no desaparece de golpe, sino que </a:t>
            </a:r>
            <a:r>
              <a:rPr lang="es-ES" b="1" i="0" dirty="0">
                <a:latin typeface="+mn-lt"/>
                <a:cs typeface="Arial" panose="020B0604020202020204" pitchFamily="34" charset="0"/>
              </a:rPr>
              <a:t>se extingue progresivamente </a:t>
            </a:r>
            <a:r>
              <a:rPr lang="es-ES" i="0" dirty="0">
                <a:latin typeface="+mn-lt"/>
                <a:cs typeface="Arial" panose="020B0604020202020204" pitchFamily="34" charset="0"/>
              </a:rPr>
              <a:t>(</a:t>
            </a:r>
            <a:r>
              <a:rPr lang="es-ES" b="1" i="0" dirty="0">
                <a:latin typeface="+mn-lt"/>
                <a:cs typeface="Arial" panose="020B0604020202020204" pitchFamily="34" charset="0"/>
              </a:rPr>
              <a:t>curso a curso</a:t>
            </a:r>
            <a:r>
              <a:rPr lang="es-ES" i="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algn="just"/>
            <a:endParaRPr lang="es-ES" i="0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s-ES" i="0" dirty="0">
                <a:latin typeface="+mn-lt"/>
                <a:cs typeface="Arial" panose="020B0604020202020204" pitchFamily="34" charset="0"/>
              </a:rPr>
              <a:t>Durante ese tiempo, los estudiantes pueden seguir en él (aunque algunas </a:t>
            </a:r>
            <a:r>
              <a:rPr lang="es-ES" b="1" i="0" dirty="0">
                <a:latin typeface="+mn-lt"/>
                <a:cs typeface="Arial" panose="020B0604020202020204" pitchFamily="34" charset="0"/>
              </a:rPr>
              <a:t>asignaturas ya no tendrán docencia</a:t>
            </a:r>
            <a:r>
              <a:rPr lang="es-ES" i="0" dirty="0">
                <a:latin typeface="+mn-lt"/>
                <a:cs typeface="Arial" panose="020B0604020202020204" pitchFamily="34" charset="0"/>
              </a:rPr>
              <a:t>) o adaptarse al nuevo plan según cuadro específico.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526CF5E-72E5-4327-9804-38265DB0F253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20"/>
            <a:ext cx="0" cy="1870451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40CE4A-0CEC-4D9A-AB03-73663A009057}"/>
              </a:ext>
            </a:extLst>
          </p:cNvPr>
          <p:cNvSpPr txBox="1"/>
          <p:nvPr/>
        </p:nvSpPr>
        <p:spPr>
          <a:xfrm>
            <a:off x="5986463" y="889044"/>
            <a:ext cx="6096000" cy="369332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r>
              <a:rPr lang="es-ES" dirty="0">
                <a:latin typeface="+mn-lt"/>
                <a:cs typeface="Arial" panose="020B0604020202020204" pitchFamily="34" charset="0"/>
              </a:rPr>
              <a:t>Extinción progresiva del plan antiguo</a:t>
            </a:r>
          </a:p>
        </p:txBody>
      </p:sp>
      <p:sp>
        <p:nvSpPr>
          <p:cNvPr id="9" name="Google Shape;214;p11">
            <a:extLst>
              <a:ext uri="{FF2B5EF4-FFF2-40B4-BE49-F238E27FC236}">
                <a16:creationId xmlns:a16="http://schemas.microsoft.com/office/drawing/2014/main" id="{16AC8FE9-6100-4BFD-BA6C-9F46980212C6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D9860F3-F530-4603-C497-0A860CC94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07306"/>
              </p:ext>
            </p:extLst>
          </p:nvPr>
        </p:nvGraphicFramePr>
        <p:xfrm>
          <a:off x="5312228" y="4225495"/>
          <a:ext cx="5464623" cy="1365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404">
                  <a:extLst>
                    <a:ext uri="{9D8B030D-6E8A-4147-A177-3AD203B41FA5}">
                      <a16:colId xmlns:a16="http://schemas.microsoft.com/office/drawing/2014/main" val="3080302171"/>
                    </a:ext>
                  </a:extLst>
                </a:gridCol>
                <a:gridCol w="2977519">
                  <a:extLst>
                    <a:ext uri="{9D8B030D-6E8A-4147-A177-3AD203B41FA5}">
                      <a16:colId xmlns:a16="http://schemas.microsoft.com/office/drawing/2014/main" val="614243376"/>
                    </a:ext>
                  </a:extLst>
                </a:gridCol>
                <a:gridCol w="613018">
                  <a:extLst>
                    <a:ext uri="{9D8B030D-6E8A-4147-A177-3AD203B41FA5}">
                      <a16:colId xmlns:a16="http://schemas.microsoft.com/office/drawing/2014/main" val="1951747059"/>
                    </a:ext>
                  </a:extLst>
                </a:gridCol>
                <a:gridCol w="805682">
                  <a:extLst>
                    <a:ext uri="{9D8B030D-6E8A-4147-A177-3AD203B41FA5}">
                      <a16:colId xmlns:a16="http://schemas.microsoft.com/office/drawing/2014/main" val="1159698599"/>
                    </a:ext>
                  </a:extLst>
                </a:gridCol>
              </a:tblGrid>
              <a:tr h="37092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10000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MATEMÁTICAS 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4,5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u="none" strike="noStrike">
                          <a:effectLst/>
                        </a:rPr>
                        <a:t>BASIC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59432189"/>
                  </a:ext>
                </a:extLst>
              </a:tr>
              <a:tr h="37092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 dirty="0">
                          <a:effectLst/>
                        </a:rPr>
                        <a:t>10001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MATEMÁTICAS II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u="none" strike="noStrike">
                          <a:effectLst/>
                        </a:rPr>
                        <a:t>BASIC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0452734"/>
                  </a:ext>
                </a:extLst>
              </a:tr>
              <a:tr h="25260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10002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 dirty="0">
                          <a:effectLst/>
                        </a:rPr>
                        <a:t>FÍSICA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4,5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u="none" strike="noStrike">
                          <a:effectLst/>
                        </a:rPr>
                        <a:t>BASIC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12893617"/>
                  </a:ext>
                </a:extLst>
              </a:tr>
              <a:tr h="37092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10012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MATERIALES DE CONSTRUCCIÓN II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>
                          <a:effectLst/>
                        </a:rPr>
                        <a:t>4,5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u="none" strike="noStrike" dirty="0">
                          <a:effectLst/>
                        </a:rPr>
                        <a:t>OB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16793299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981F0A-9448-4EDC-804F-E20DC7961A97}"/>
              </a:ext>
            </a:extLst>
          </p:cNvPr>
          <p:cNvSpPr txBox="1"/>
          <p:nvPr/>
        </p:nvSpPr>
        <p:spPr>
          <a:xfrm>
            <a:off x="4437154" y="377267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dirty="0">
                <a:latin typeface="+mn-lt"/>
                <a:cs typeface="Arial" panose="020B0604020202020204" pitchFamily="34" charset="0"/>
              </a:rPr>
              <a:t>ASIGNATURAS sin DOCENCIA en 2026/27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7052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5" name="Google Shape;214;p11">
            <a:extLst>
              <a:ext uri="{FF2B5EF4-FFF2-40B4-BE49-F238E27FC236}">
                <a16:creationId xmlns:a16="http://schemas.microsoft.com/office/drawing/2014/main" id="{4B24E2B6-E0DD-D966-D679-618C48E09CD1}"/>
              </a:ext>
            </a:extLst>
          </p:cNvPr>
          <p:cNvSpPr txBox="1"/>
          <p:nvPr/>
        </p:nvSpPr>
        <p:spPr>
          <a:xfrm>
            <a:off x="187149" y="1510973"/>
            <a:ext cx="11785776" cy="30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TABLA DE ADAPTACIÓN AL NUEVO PLAN DE ESTUDIOS DE GRADO EN ARQUITECTURA TÉCNICA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0A805D-F89A-479A-8196-37886D040648}"/>
              </a:ext>
            </a:extLst>
          </p:cNvPr>
          <p:cNvSpPr txBox="1"/>
          <p:nvPr/>
        </p:nvSpPr>
        <p:spPr>
          <a:xfrm>
            <a:off x="546073" y="1863555"/>
            <a:ext cx="43476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b="1" dirty="0">
                <a:cs typeface="Arial" panose="020B0604020202020204" pitchFamily="34" charset="0"/>
              </a:rPr>
              <a:t>138.- Grado en Arquitectura Técnica (2010)</a:t>
            </a:r>
          </a:p>
          <a:p>
            <a:r>
              <a:rPr lang="es-ES" sz="1050" dirty="0">
                <a:cs typeface="Arial" panose="020B0604020202020204" pitchFamily="34" charset="0"/>
              </a:rPr>
              <a:t>Escuela Técnica Superior de Ingeniería de Edificación (UPV)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A75C92-9FC2-447D-A2F6-431DED599FB6}"/>
              </a:ext>
            </a:extLst>
          </p:cNvPr>
          <p:cNvSpPr txBox="1"/>
          <p:nvPr/>
        </p:nvSpPr>
        <p:spPr>
          <a:xfrm>
            <a:off x="6783905" y="1875649"/>
            <a:ext cx="572340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050" b="1" dirty="0">
                <a:latin typeface="+mn-lt"/>
              </a:rPr>
              <a:t>238.- Grado en Arquitectura Técnica (2026)</a:t>
            </a:r>
            <a:r>
              <a:rPr lang="es-ES" sz="1050" dirty="0">
                <a:latin typeface="+mn-lt"/>
              </a:rPr>
              <a:t>		</a:t>
            </a:r>
          </a:p>
          <a:p>
            <a:r>
              <a:rPr lang="es-ES" sz="1050" dirty="0">
                <a:latin typeface="+mn-lt"/>
              </a:rPr>
              <a:t>Escuela Técnica Superior de Ingeniería de Edificación (UPV)				</a:t>
            </a:r>
          </a:p>
        </p:txBody>
      </p:sp>
      <p:sp>
        <p:nvSpPr>
          <p:cNvPr id="19" name="Google Shape;214;p11">
            <a:extLst>
              <a:ext uri="{FF2B5EF4-FFF2-40B4-BE49-F238E27FC236}">
                <a16:creationId xmlns:a16="http://schemas.microsoft.com/office/drawing/2014/main" id="{AD2DF98B-9BA2-4605-81BB-4F63D49BF3D5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sp>
        <p:nvSpPr>
          <p:cNvPr id="20" name="Google Shape;214;p11">
            <a:extLst>
              <a:ext uri="{FF2B5EF4-FFF2-40B4-BE49-F238E27FC236}">
                <a16:creationId xmlns:a16="http://schemas.microsoft.com/office/drawing/2014/main" id="{7B89B656-5CF6-40D7-9AC7-F2F5541F6A10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8BE09D8-26B6-4EBC-BFAE-61C864F1FDB6}"/>
              </a:ext>
            </a:extLst>
          </p:cNvPr>
          <p:cNvSpPr txBox="1"/>
          <p:nvPr/>
        </p:nvSpPr>
        <p:spPr>
          <a:xfrm>
            <a:off x="5986463" y="889044"/>
            <a:ext cx="6096000" cy="369332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r>
              <a:rPr lang="es-ES" dirty="0">
                <a:latin typeface="+mn-lt"/>
              </a:rPr>
              <a:t>Extinción progresiva del plan antiguo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D155EB4-7C16-4241-BC31-75D2004B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" y="6134291"/>
            <a:ext cx="4860000" cy="38730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B3361C2-E43D-4DCF-BCF5-F0B6D2662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3" y="6134291"/>
            <a:ext cx="4860000" cy="39500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183F545-9896-4327-A8EF-997269DC0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" y="2352709"/>
            <a:ext cx="4464000" cy="364629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DEF8005-49C3-46AC-B013-361FF3295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44" y="2346167"/>
            <a:ext cx="4464000" cy="3646295"/>
          </a:xfrm>
          <a:prstGeom prst="rect">
            <a:avLst/>
          </a:prstGeom>
        </p:spPr>
      </p:pic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1C1724F9-BC08-4DF4-BD04-4E5509AEB3A8}"/>
              </a:ext>
            </a:extLst>
          </p:cNvPr>
          <p:cNvCxnSpPr>
            <a:cxnSpLocks/>
          </p:cNvCxnSpPr>
          <p:nvPr/>
        </p:nvCxnSpPr>
        <p:spPr>
          <a:xfrm>
            <a:off x="5098906" y="4780588"/>
            <a:ext cx="145655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33BC506-F02B-4EAB-B726-A80316B8407E}"/>
              </a:ext>
            </a:extLst>
          </p:cNvPr>
          <p:cNvCxnSpPr>
            <a:cxnSpLocks/>
          </p:cNvCxnSpPr>
          <p:nvPr/>
        </p:nvCxnSpPr>
        <p:spPr>
          <a:xfrm>
            <a:off x="5037819" y="3907884"/>
            <a:ext cx="145655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655E60C-05B8-4325-8E1B-AB49B8AF67B3}"/>
              </a:ext>
            </a:extLst>
          </p:cNvPr>
          <p:cNvSpPr txBox="1"/>
          <p:nvPr/>
        </p:nvSpPr>
        <p:spPr>
          <a:xfrm>
            <a:off x="5148344" y="3682885"/>
            <a:ext cx="1378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cs typeface="Arial" panose="020B0604020202020204" pitchFamily="34" charset="0"/>
              </a:rPr>
              <a:t>BLOQUE COMPLETO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890008E7-8C4A-4989-BF3F-18D63B5FDC2F}"/>
              </a:ext>
            </a:extLst>
          </p:cNvPr>
          <p:cNvCxnSpPr>
            <a:cxnSpLocks/>
          </p:cNvCxnSpPr>
          <p:nvPr/>
        </p:nvCxnSpPr>
        <p:spPr>
          <a:xfrm>
            <a:off x="5087103" y="5698931"/>
            <a:ext cx="145655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FDD30AE-ED69-4CFF-B38F-C5183AB91DB1}"/>
              </a:ext>
            </a:extLst>
          </p:cNvPr>
          <p:cNvSpPr txBox="1"/>
          <p:nvPr/>
        </p:nvSpPr>
        <p:spPr>
          <a:xfrm>
            <a:off x="5197628" y="5473932"/>
            <a:ext cx="1378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cs typeface="Arial" panose="020B0604020202020204" pitchFamily="34" charset="0"/>
              </a:rPr>
              <a:t>BLOQUE COMPLETO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392EC54-03A2-4CB5-881B-0CBBCD1C6BF1}"/>
              </a:ext>
            </a:extLst>
          </p:cNvPr>
          <p:cNvCxnSpPr>
            <a:cxnSpLocks/>
          </p:cNvCxnSpPr>
          <p:nvPr/>
        </p:nvCxnSpPr>
        <p:spPr>
          <a:xfrm>
            <a:off x="5190219" y="3017102"/>
            <a:ext cx="145655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FFBFC0E-AEAE-4832-AA4B-7BB5DEE674EB}"/>
              </a:ext>
            </a:extLst>
          </p:cNvPr>
          <p:cNvSpPr txBox="1"/>
          <p:nvPr/>
        </p:nvSpPr>
        <p:spPr>
          <a:xfrm>
            <a:off x="5300744" y="2792103"/>
            <a:ext cx="1378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cs typeface="Arial" panose="020B0604020202020204" pitchFamily="34" charset="0"/>
              </a:rPr>
              <a:t>BLOQUE COMPLETO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D2716F6-C03D-4EEF-9030-1EDD16A2D349}"/>
              </a:ext>
            </a:extLst>
          </p:cNvPr>
          <p:cNvCxnSpPr>
            <a:cxnSpLocks/>
          </p:cNvCxnSpPr>
          <p:nvPr/>
        </p:nvCxnSpPr>
        <p:spPr>
          <a:xfrm>
            <a:off x="5087103" y="6384416"/>
            <a:ext cx="145655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22;p12">
            <a:extLst>
              <a:ext uri="{FF2B5EF4-FFF2-40B4-BE49-F238E27FC236}">
                <a16:creationId xmlns:a16="http://schemas.microsoft.com/office/drawing/2014/main" id="{B14B1F8C-9CAF-488A-B7BC-54D6ED171E42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C24CA8-3D63-453F-B493-2D1874231E5F}"/>
              </a:ext>
            </a:extLst>
          </p:cNvPr>
          <p:cNvSpPr txBox="1"/>
          <p:nvPr/>
        </p:nvSpPr>
        <p:spPr>
          <a:xfrm>
            <a:off x="364957" y="1732719"/>
            <a:ext cx="362425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600" b="0" i="0" u="none" strike="noStrike" baseline="0">
                <a:effectLst/>
                <a:latin typeface="Avenir Roman"/>
              </a:defRPr>
            </a:lvl1pPr>
          </a:lstStyle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¿El próximo curso puedo adaptarme, aunque no tenga asignaturas afectadas por el cambio del plan de estudios?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CCB4B5-9106-4934-AC86-0E018DE462C1}"/>
              </a:ext>
            </a:extLst>
          </p:cNvPr>
          <p:cNvSpPr txBox="1"/>
          <p:nvPr/>
        </p:nvSpPr>
        <p:spPr>
          <a:xfrm>
            <a:off x="4437154" y="1741413"/>
            <a:ext cx="701157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400" b="0" i="0" u="none" strike="noStrike" baseline="0">
                <a:effectLst/>
                <a:latin typeface="Avenir LT Std 55 Roman" panose="020B0503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600" b="1" dirty="0">
                <a:latin typeface="+mn-lt"/>
              </a:rPr>
              <a:t>Sí</a:t>
            </a:r>
            <a:r>
              <a:rPr lang="es-ES" sz="1600" dirty="0">
                <a:latin typeface="+mn-lt"/>
              </a:rPr>
              <a:t>. De hecho </a:t>
            </a:r>
            <a:r>
              <a:rPr lang="es-ES" sz="1600" b="1" dirty="0">
                <a:latin typeface="+mn-lt"/>
              </a:rPr>
              <a:t>es lo aconsejable </a:t>
            </a:r>
            <a:r>
              <a:rPr lang="es-ES" sz="1600" dirty="0">
                <a:latin typeface="+mn-lt"/>
              </a:rPr>
              <a:t>ya que con el tiempo dejará de impartirse la docencia en cursos progresivos, aunque no es obligatorio.</a:t>
            </a:r>
          </a:p>
          <a:p>
            <a:endParaRPr lang="es-ES" sz="1600" dirty="0">
              <a:latin typeface="+mn-lt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526CF5E-72E5-4327-9804-38265DB0F253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19"/>
            <a:ext cx="0" cy="1105731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214;p11">
            <a:extLst>
              <a:ext uri="{FF2B5EF4-FFF2-40B4-BE49-F238E27FC236}">
                <a16:creationId xmlns:a16="http://schemas.microsoft.com/office/drawing/2014/main" id="{CDB0C6F0-9AD1-493B-8730-506E8534926D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AE24A9-8255-4476-95BC-423F27BBCFF5}"/>
              </a:ext>
            </a:extLst>
          </p:cNvPr>
          <p:cNvSpPr txBox="1"/>
          <p:nvPr/>
        </p:nvSpPr>
        <p:spPr>
          <a:xfrm>
            <a:off x="5986463" y="889044"/>
            <a:ext cx="6096000" cy="369332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>
              <a:defRPr>
                <a:solidFill>
                  <a:srgbClr val="00B0F0"/>
                </a:solidFill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pPr algn="r"/>
            <a:r>
              <a:rPr lang="es-ES" b="1" dirty="0">
                <a:solidFill>
                  <a:schemeClr val="tx1"/>
                </a:solidFill>
                <a:latin typeface="+mn-lt"/>
              </a:rPr>
              <a:t>Convivencia temporal de ambos planes </a:t>
            </a:r>
          </a:p>
        </p:txBody>
      </p:sp>
      <p:sp>
        <p:nvSpPr>
          <p:cNvPr id="9" name="Google Shape;214;p11">
            <a:extLst>
              <a:ext uri="{FF2B5EF4-FFF2-40B4-BE49-F238E27FC236}">
                <a16:creationId xmlns:a16="http://schemas.microsoft.com/office/drawing/2014/main" id="{F4B03B6B-7262-4E87-84ED-E989EE086F8F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46ADB4-E01A-46D6-B426-92C2465FB3D6}"/>
              </a:ext>
            </a:extLst>
          </p:cNvPr>
          <p:cNvSpPr txBox="1"/>
          <p:nvPr/>
        </p:nvSpPr>
        <p:spPr>
          <a:xfrm>
            <a:off x="364957" y="3654138"/>
            <a:ext cx="362425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600" b="0" i="0" u="none" strike="noStrike" baseline="0">
                <a:effectLst/>
                <a:latin typeface="Avenir Roman"/>
              </a:defRPr>
            </a:lvl1pPr>
          </a:lstStyle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Si ya he aprobado todas las asignaturas afectadas por el cambio y me adapto </a:t>
            </a:r>
          </a:p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¿me afecta de algún modo?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EFD9572-734B-4F43-98AC-51265404E638}"/>
              </a:ext>
            </a:extLst>
          </p:cNvPr>
          <p:cNvCxnSpPr>
            <a:cxnSpLocks/>
          </p:cNvCxnSpPr>
          <p:nvPr/>
        </p:nvCxnSpPr>
        <p:spPr>
          <a:xfrm flipV="1">
            <a:off x="4249057" y="3555622"/>
            <a:ext cx="0" cy="1105731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8BB1C2C-20E2-4DD7-BE85-60890AC064C4}"/>
              </a:ext>
            </a:extLst>
          </p:cNvPr>
          <p:cNvSpPr txBox="1"/>
          <p:nvPr/>
        </p:nvSpPr>
        <p:spPr>
          <a:xfrm>
            <a:off x="4437153" y="3654516"/>
            <a:ext cx="701157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400" b="0" i="0" u="none" strike="noStrike" baseline="0">
                <a:effectLst/>
                <a:latin typeface="Avenir LT Std 55 Roman" panose="020B0503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600" b="1" dirty="0">
                <a:latin typeface="+mn-lt"/>
              </a:rPr>
              <a:t>No</a:t>
            </a:r>
            <a:r>
              <a:rPr lang="es-ES" sz="1600" dirty="0">
                <a:latin typeface="+mn-lt"/>
              </a:rPr>
              <a:t>, porque las asignaturas no afectadas no cambian </a:t>
            </a:r>
          </a:p>
          <a:p>
            <a:endParaRPr lang="es-ES" sz="1600" dirty="0">
              <a:latin typeface="+mn-lt"/>
            </a:endParaRPr>
          </a:p>
          <a:p>
            <a:r>
              <a:rPr lang="es-ES" sz="1600" dirty="0">
                <a:latin typeface="+mn-lt"/>
              </a:rPr>
              <a:t>La extinción es progresiva, pero la implantación es de golpe </a:t>
            </a:r>
          </a:p>
          <a:p>
            <a:endParaRPr lang="es-ES" sz="1600" dirty="0">
              <a:latin typeface="+mn-lt"/>
            </a:endParaRPr>
          </a:p>
          <a:p>
            <a:r>
              <a:rPr lang="es-ES" sz="1600" dirty="0">
                <a:latin typeface="+mn-lt"/>
              </a:rPr>
              <a:t>En este caso debes solicitarlo mediante </a:t>
            </a:r>
            <a:r>
              <a:rPr lang="es-ES" sz="1600" b="1" dirty="0">
                <a:latin typeface="+mn-lt"/>
              </a:rPr>
              <a:t>poliConsulta </a:t>
            </a:r>
            <a:r>
              <a:rPr lang="es-ES" sz="1600" dirty="0">
                <a:latin typeface="+mn-lt"/>
              </a:rPr>
              <a:t>que estará disponible en la web de la ETSIE </a:t>
            </a:r>
            <a:r>
              <a:rPr lang="es-ES" sz="1600" dirty="0">
                <a:latin typeface="+mn-lt"/>
                <a:hlinkClick r:id="rId3"/>
              </a:rPr>
              <a:t>www.etsie.upv.es</a:t>
            </a:r>
            <a:r>
              <a:rPr lang="es-ES" sz="1600" dirty="0">
                <a:latin typeface="+mn-lt"/>
              </a:rPr>
              <a:t>, en la APP miUPV y en tu Intranet.</a:t>
            </a:r>
          </a:p>
          <a:p>
            <a:r>
              <a:rPr lang="es-ES" sz="1600" dirty="0">
                <a:latin typeface="+mn-lt"/>
              </a:rPr>
              <a:t>Plazo de solicitud de adaptación: del 18/05 al 09/07 </a:t>
            </a:r>
            <a:endParaRPr lang="es-ES" sz="1600" dirty="0">
              <a:highlight>
                <a:srgbClr val="FFFF00"/>
              </a:highlight>
              <a:latin typeface="+mn-lt"/>
            </a:endParaRPr>
          </a:p>
          <a:p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0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2">
            <a:extLst>
              <a:ext uri="{FF2B5EF4-FFF2-40B4-BE49-F238E27FC236}">
                <a16:creationId xmlns:a16="http://schemas.microsoft.com/office/drawing/2014/main" id="{3D29176E-F767-398A-71AB-74E8EE43880B}"/>
              </a:ext>
            </a:extLst>
          </p:cNvPr>
          <p:cNvSpPr txBox="1"/>
          <p:nvPr/>
        </p:nvSpPr>
        <p:spPr>
          <a:xfrm>
            <a:off x="0" y="769400"/>
            <a:ext cx="12192000" cy="46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000">
                <a:solidFill>
                  <a:srgbClr val="D33D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C24CA8-3D63-453F-B493-2D1874231E5F}"/>
              </a:ext>
            </a:extLst>
          </p:cNvPr>
          <p:cNvSpPr txBox="1"/>
          <p:nvPr/>
        </p:nvSpPr>
        <p:spPr>
          <a:xfrm>
            <a:off x="364957" y="1732719"/>
            <a:ext cx="36242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600" b="0" i="0" u="none" strike="noStrike" baseline="0">
                <a:effectLst/>
                <a:latin typeface="Avenir Roman"/>
              </a:defRPr>
            </a:lvl1pPr>
          </a:lstStyle>
          <a:p>
            <a:pPr algn="r"/>
            <a:r>
              <a:rPr lang="es-ES" sz="1500" i="1" dirty="0">
                <a:solidFill>
                  <a:srgbClr val="00B0F0"/>
                </a:solidFill>
                <a:latin typeface="+mn-lt"/>
              </a:rPr>
              <a:t>Si una asignatura deja de impartirse por el cambio de plan de estudios, ¿cuánto tiempo tendremos para poder matricularnos y aprobarla sin docencia?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526CF5E-72E5-4327-9804-38265DB0F253}"/>
              </a:ext>
            </a:extLst>
          </p:cNvPr>
          <p:cNvCxnSpPr>
            <a:cxnSpLocks/>
          </p:cNvCxnSpPr>
          <p:nvPr/>
        </p:nvCxnSpPr>
        <p:spPr>
          <a:xfrm flipV="1">
            <a:off x="4249057" y="1732719"/>
            <a:ext cx="0" cy="1105731"/>
          </a:xfrm>
          <a:prstGeom prst="line">
            <a:avLst/>
          </a:prstGeom>
          <a:ln w="28575">
            <a:solidFill>
              <a:srgbClr val="A4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A8D06D-7710-4D03-AA7F-68FB240000E8}"/>
              </a:ext>
            </a:extLst>
          </p:cNvPr>
          <p:cNvSpPr txBox="1"/>
          <p:nvPr/>
        </p:nvSpPr>
        <p:spPr>
          <a:xfrm>
            <a:off x="4815456" y="1732719"/>
            <a:ext cx="7011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spcAft>
                <a:spcPts val="600"/>
              </a:spcAft>
              <a:defRPr sz="1600" b="1" i="0" u="none" strike="noStrike" baseline="0">
                <a:effectLst/>
                <a:cs typeface="Arial" panose="020B0604020202020204" pitchFamily="34" charset="0"/>
              </a:defRPr>
            </a:lvl1pPr>
          </a:lstStyle>
          <a:p>
            <a:r>
              <a:rPr lang="es-ES" b="0" dirty="0"/>
              <a:t>Las asignaturas correspondientes a cursos de planes de estudio que inicien su extinción mantendrán su oferta sin docencia durante </a:t>
            </a:r>
            <a:r>
              <a:rPr lang="es-ES" dirty="0"/>
              <a:t>un curso académico adicional</a:t>
            </a:r>
          </a:p>
        </p:txBody>
      </p:sp>
      <p:sp>
        <p:nvSpPr>
          <p:cNvPr id="16" name="Google Shape;214;p11">
            <a:extLst>
              <a:ext uri="{FF2B5EF4-FFF2-40B4-BE49-F238E27FC236}">
                <a16:creationId xmlns:a16="http://schemas.microsoft.com/office/drawing/2014/main" id="{462D4357-3C87-4D3F-A3CF-4341F924BA45}"/>
              </a:ext>
            </a:extLst>
          </p:cNvPr>
          <p:cNvSpPr txBox="1"/>
          <p:nvPr/>
        </p:nvSpPr>
        <p:spPr>
          <a:xfrm>
            <a:off x="187149" y="889087"/>
            <a:ext cx="2403651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s-ES" sz="1800" dirty="0">
                <a:latin typeface="+mn-lt"/>
              </a:rPr>
              <a:t>Dudas Razonables</a:t>
            </a:r>
            <a:endParaRPr lang="es-ES" sz="1800" b="0" i="0" u="none" strike="noStrike" baseline="0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4442B2-8AFD-4FD0-B453-732ADCDA725C}"/>
              </a:ext>
            </a:extLst>
          </p:cNvPr>
          <p:cNvSpPr txBox="1"/>
          <p:nvPr/>
        </p:nvSpPr>
        <p:spPr>
          <a:xfrm>
            <a:off x="5986463" y="889044"/>
            <a:ext cx="6096000" cy="369332"/>
          </a:xfrm>
          <a:prstGeom prst="rect">
            <a:avLst/>
          </a:prstGeom>
          <a:ln w="12700">
            <a:miter lim="400000"/>
          </a:ln>
        </p:spPr>
        <p:txBody>
          <a:bodyPr wrap="square" lIns="45699" tIns="45699" rIns="45699" bIns="45699">
            <a:spAutoFit/>
          </a:bodyPr>
          <a:lstStyle>
            <a:defPPr>
              <a:defRPr lang="es-ES_tradnl"/>
            </a:defPPr>
            <a:lvl1pPr algn="r">
              <a:defRPr b="1">
                <a:latin typeface="Calibri" panose="020F0502020204030204" pitchFamily="34" charset="0"/>
                <a:ea typeface="Avenir Roman"/>
                <a:cs typeface="Avenir Roman"/>
              </a:defRPr>
            </a:lvl1pPr>
          </a:lstStyle>
          <a:p>
            <a:r>
              <a:rPr lang="es-ES" altLang="es-ES" dirty="0">
                <a:latin typeface="+mn-lt"/>
              </a:rPr>
              <a:t>Asignaturas sin docencia durante un periodo limitado</a:t>
            </a:r>
            <a:endParaRPr lang="es-ES" dirty="0">
              <a:latin typeface="+mn-lt"/>
            </a:endParaRPr>
          </a:p>
        </p:txBody>
      </p:sp>
      <p:sp>
        <p:nvSpPr>
          <p:cNvPr id="18" name="Google Shape;214;p11">
            <a:extLst>
              <a:ext uri="{FF2B5EF4-FFF2-40B4-BE49-F238E27FC236}">
                <a16:creationId xmlns:a16="http://schemas.microsoft.com/office/drawing/2014/main" id="{F11628BA-D02F-4A0C-87BA-62EEE1C3E603}"/>
              </a:ext>
            </a:extLst>
          </p:cNvPr>
          <p:cNvSpPr txBox="1"/>
          <p:nvPr/>
        </p:nvSpPr>
        <p:spPr>
          <a:xfrm>
            <a:off x="2155737" y="124823"/>
            <a:ext cx="784860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400">
                <a:solidFill>
                  <a:srgbClr val="00B0F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Implantación del NUEVO PLAN DE ESTUDIOS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GRADO en ARQUITECTURA TÉCNICA </a:t>
            </a:r>
          </a:p>
        </p:txBody>
      </p:sp>
    </p:spTree>
    <p:extLst>
      <p:ext uri="{BB962C8B-B14F-4D97-AF65-F5344CB8AC3E}">
        <p14:creationId xmlns:p14="http://schemas.microsoft.com/office/powerpoint/2010/main" val="22924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2094</Words>
  <Application>Microsoft Office PowerPoint</Application>
  <PresentationFormat>Panorámica</PresentationFormat>
  <Paragraphs>309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Aptos</vt:lpstr>
      <vt:lpstr>Arial</vt:lpstr>
      <vt:lpstr>Avenir Roman</vt:lpstr>
      <vt:lpstr>Calibri</vt:lpstr>
      <vt:lpstr>Calibri Light</vt:lpstr>
      <vt:lpstr>Symbol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Paloma Arrué Burillo</dc:creator>
  <cp:lastModifiedBy>Avelina Ochando Navarro</cp:lastModifiedBy>
  <cp:revision>90</cp:revision>
  <dcterms:created xsi:type="dcterms:W3CDTF">2022-05-04T08:23:07Z</dcterms:created>
  <dcterms:modified xsi:type="dcterms:W3CDTF">2026-05-04T09:15:48Z</dcterms:modified>
</cp:coreProperties>
</file>