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9.JPG" ContentType="image/jpe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67" r:id="rId2"/>
    <p:sldId id="277" r:id="rId3"/>
    <p:sldId id="278" r:id="rId4"/>
    <p:sldId id="281" r:id="rId5"/>
    <p:sldId id="280" r:id="rId6"/>
    <p:sldId id="282" r:id="rId7"/>
    <p:sldId id="269" r:id="rId8"/>
    <p:sldId id="284" r:id="rId9"/>
    <p:sldId id="285" r:id="rId10"/>
    <p:sldId id="286" r:id="rId11"/>
    <p:sldId id="287" r:id="rId12"/>
    <p:sldId id="311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13" r:id="rId30"/>
    <p:sldId id="304" r:id="rId31"/>
    <p:sldId id="305" r:id="rId32"/>
    <p:sldId id="306" r:id="rId33"/>
    <p:sldId id="307" r:id="rId34"/>
    <p:sldId id="309" r:id="rId35"/>
    <p:sldId id="310" r:id="rId3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9966FF"/>
    <a:srgbClr val="9999FF"/>
    <a:srgbClr val="9BB1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4C254-B771-4A6A-8515-19F5C739E250}" type="datetimeFigureOut">
              <a:rPr lang="es-ES" smtClean="0"/>
              <a:t>19/10/2023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40EC4-3F7B-4FC7-A7C0-12E24A330C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6492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CBF8A58-ACE8-4326-81A0-E8F9544841EF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5603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41288" y="777875"/>
            <a:ext cx="68183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1200" y="4860925"/>
            <a:ext cx="5678488" cy="4603750"/>
          </a:xfrm>
          <a:noFill/>
          <a:ln/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74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Marcador de nota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dirty="0"/>
          </a:p>
        </p:txBody>
      </p:sp>
      <p:sp>
        <p:nvSpPr>
          <p:cNvPr id="1229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804703" indent="-309501">
              <a:defRPr sz="22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238006" indent="-247601">
              <a:defRPr sz="22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733207" indent="-247601">
              <a:defRPr sz="22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228410" indent="-247601">
              <a:defRPr sz="22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723613" indent="-247601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218815" indent="-247601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714018" indent="-247601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209220" indent="-247601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9FC0E6F-D63B-4DD7-815C-F7AA12CC46CB}" type="slidenum">
              <a:rPr lang="es-ES_tradnl" altLang="es-ES" sz="1300" b="0">
                <a:solidFill>
                  <a:prstClr val="black"/>
                </a:solidFill>
                <a:latin typeface="Times" panose="02020603050405020304" pitchFamily="18" charset="0"/>
              </a:rPr>
              <a:pPr/>
              <a:t>35</a:t>
            </a:fld>
            <a:endParaRPr lang="es-ES_tradnl" altLang="es-ES" sz="1300" b="0">
              <a:solidFill>
                <a:prstClr val="black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414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954A-6E2D-4006-B7F0-67C9DBE8EFED}" type="datetimeFigureOut">
              <a:rPr lang="es-ES" smtClean="0"/>
              <a:t>19/10/2023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F60C-2973-4816-8973-FBB057756970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392972" y="200262"/>
            <a:ext cx="4866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600" b="1" dirty="0"/>
              <a:t>Relaciones Internacionales</a:t>
            </a:r>
            <a:endParaRPr lang="es-ES" sz="5400" b="1" dirty="0"/>
          </a:p>
        </p:txBody>
      </p:sp>
    </p:spTree>
    <p:extLst>
      <p:ext uri="{BB962C8B-B14F-4D97-AF65-F5344CB8AC3E}">
        <p14:creationId xmlns:p14="http://schemas.microsoft.com/office/powerpoint/2010/main" val="3507075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954A-6E2D-4006-B7F0-67C9DBE8EFED}" type="datetimeFigureOut">
              <a:rPr lang="es-ES" smtClean="0"/>
              <a:t>19/10/2023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F60C-2973-4816-8973-FBB0577569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6826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954A-6E2D-4006-B7F0-67C9DBE8EFED}" type="datetimeFigureOut">
              <a:rPr lang="es-ES" smtClean="0"/>
              <a:t>19/10/2023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F60C-2973-4816-8973-FBB0577569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730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954A-6E2D-4006-B7F0-67C9DBE8EFED}" type="datetimeFigureOut">
              <a:rPr lang="es-ES" smtClean="0"/>
              <a:t>19/10/2023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F60C-2973-4816-8973-FBB0577569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586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954A-6E2D-4006-B7F0-67C9DBE8EFED}" type="datetimeFigureOut">
              <a:rPr lang="es-ES" smtClean="0"/>
              <a:t>19/10/2023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F60C-2973-4816-8973-FBB0577569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5025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954A-6E2D-4006-B7F0-67C9DBE8EFED}" type="datetimeFigureOut">
              <a:rPr lang="es-ES" smtClean="0"/>
              <a:t>19/10/2023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F60C-2973-4816-8973-FBB0577569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9160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954A-6E2D-4006-B7F0-67C9DBE8EFED}" type="datetimeFigureOut">
              <a:rPr lang="es-ES" smtClean="0"/>
              <a:t>19/10/2023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F60C-2973-4816-8973-FBB0577569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2914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954A-6E2D-4006-B7F0-67C9DBE8EFED}" type="datetimeFigureOut">
              <a:rPr lang="es-ES" smtClean="0"/>
              <a:t>19/10/2023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F60C-2973-4816-8973-FBB0577569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5598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954A-6E2D-4006-B7F0-67C9DBE8EFED}" type="datetimeFigureOut">
              <a:rPr lang="es-ES" smtClean="0"/>
              <a:t>19/10/2023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F60C-2973-4816-8973-FBB0577569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5077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954A-6E2D-4006-B7F0-67C9DBE8EFED}" type="datetimeFigureOut">
              <a:rPr lang="es-ES" smtClean="0"/>
              <a:t>19/10/2023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F60C-2973-4816-8973-FBB0577569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4960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954A-6E2D-4006-B7F0-67C9DBE8EFED}" type="datetimeFigureOut">
              <a:rPr lang="es-ES" smtClean="0"/>
              <a:t>19/10/2023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F60C-2973-4816-8973-FBB0577569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2010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1954A-6E2D-4006-B7F0-67C9DBE8EFED}" type="datetimeFigureOut">
              <a:rPr lang="es-ES" smtClean="0"/>
              <a:t>19/10/2023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6F60C-2973-4816-8973-FBB057756970}" type="slidenum">
              <a:rPr lang="es-ES" smtClean="0"/>
              <a:t>‹Nº›</a:t>
            </a:fld>
            <a:endParaRPr lang="es-ES"/>
          </a:p>
        </p:txBody>
      </p:sp>
      <p:pic>
        <p:nvPicPr>
          <p:cNvPr id="2050" name="Picture 2" descr="https://int-etsiccp.webs.upv.es/wp-content/uploads/2020/03/LOGO-CAMUPV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365125"/>
            <a:ext cx="3541258" cy="72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3E07F03-9066-D044-BFD6-2D5BDA21CA2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430" y="6268003"/>
            <a:ext cx="1693438" cy="59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etsie.upv.es/internacional/estudiantes-etsie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erasmus-practicas-upv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mailto:erasmuspracticas@upv.es" TargetMode="External"/><Relationship Id="rId4" Type="http://schemas.openxmlformats.org/officeDocument/2006/relationships/hyperlink" Target="https://bit.ly/folleto-erasmus-practica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upv.es/entidades/OPII/infoweb/pi/info/797240normalc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http/www.upv.es/entidades/OPII/infoweb/pi/info/797240normalc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dl.upv.es/certificaciones-y-pruebas/examenes-oficiales-cdl#proxima-convocatoria-noviembre-2021" TargetMode="External"/><Relationship Id="rId2" Type="http://schemas.openxmlformats.org/officeDocument/2006/relationships/hyperlink" Target="https://cambridgemb.com/consejos-guias/acredita-nivel-ingles-linguaskill-vs-english-qualification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www.acles.es/uploads/archivos/Tablas_de_Certificados_septiembre_2020/Tablas_de_certificados_reconocidos_por_ACLES30_07_2021.pdf" TargetMode="Externa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sie.upv.es/internacional/estudiantes-etsie/programas-de-intercambio-estudiantes-salientes/erasmu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59359" y="1503898"/>
            <a:ext cx="900959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</a:rPr>
              <a:t>OPORTUNIDADES DE MOVILIDAD EN ETSIE</a:t>
            </a:r>
          </a:p>
          <a:p>
            <a:pPr marL="457200" indent="-457200" algn="ctr">
              <a:spcAft>
                <a:spcPts val="600"/>
              </a:spcAft>
              <a:buFontTx/>
              <a:buChar char="-"/>
            </a:pPr>
            <a:endParaRPr lang="es-ES" sz="32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48" y="353844"/>
            <a:ext cx="4414613" cy="72105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1465" y="2148406"/>
            <a:ext cx="4394488" cy="449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2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929823" y="1275892"/>
            <a:ext cx="7972314" cy="883575"/>
          </a:xfrm>
          <a:prstGeom prst="rect">
            <a:avLst/>
          </a:prstGeom>
          <a:solidFill>
            <a:srgbClr val="234151"/>
          </a:solidFill>
          <a:ln>
            <a:solidFill>
              <a:srgbClr val="99CC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571" b="1" dirty="0">
                <a:solidFill>
                  <a:schemeClr val="bg1"/>
                </a:solidFill>
              </a:rPr>
              <a:t>Programas de Movilidad </a:t>
            </a:r>
          </a:p>
          <a:p>
            <a:pPr algn="ctr"/>
            <a:r>
              <a:rPr lang="es-ES" sz="2571" b="1" dirty="0">
                <a:solidFill>
                  <a:schemeClr val="bg1"/>
                </a:solidFill>
              </a:rPr>
              <a:t>DOBLE TITULACIÓN en Europa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929823" y="3673460"/>
            <a:ext cx="2913824" cy="1037592"/>
          </a:xfrm>
          <a:prstGeom prst="rect">
            <a:avLst/>
          </a:prstGeom>
          <a:gradFill>
            <a:gsLst>
              <a:gs pos="0">
                <a:srgbClr val="234151"/>
              </a:gs>
              <a:gs pos="78000">
                <a:srgbClr val="335D75">
                  <a:alpha val="86000"/>
                </a:srgbClr>
              </a:gs>
              <a:gs pos="53085">
                <a:srgbClr val="335D75"/>
              </a:gs>
              <a:gs pos="27000">
                <a:srgbClr val="234151"/>
              </a:gs>
              <a:gs pos="99000">
                <a:schemeClr val="bg1"/>
              </a:gs>
            </a:gsLst>
            <a:lin ang="16200000" scaled="1"/>
          </a:gradFill>
          <a:ln>
            <a:solidFill>
              <a:srgbClr val="99CC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571" b="1" dirty="0">
                <a:solidFill>
                  <a:schemeClr val="bg1"/>
                </a:solidFill>
              </a:rPr>
              <a:t>Erasmus+</a:t>
            </a:r>
          </a:p>
          <a:p>
            <a:pPr algn="ctr"/>
            <a:r>
              <a:rPr lang="es-ES" sz="2286" dirty="0">
                <a:solidFill>
                  <a:schemeClr val="bg1"/>
                </a:solidFill>
              </a:rPr>
              <a:t>Europa </a:t>
            </a:r>
          </a:p>
          <a:p>
            <a:pPr algn="ctr"/>
            <a:r>
              <a:rPr lang="es-ES" sz="1286" b="1" dirty="0">
                <a:solidFill>
                  <a:schemeClr val="bg1"/>
                </a:solidFill>
              </a:rPr>
              <a:t>(1er año DT)</a:t>
            </a:r>
          </a:p>
        </p:txBody>
      </p:sp>
      <p:cxnSp>
        <p:nvCxnSpPr>
          <p:cNvPr id="9" name="Conector recto 8"/>
          <p:cNvCxnSpPr/>
          <p:nvPr/>
        </p:nvCxnSpPr>
        <p:spPr>
          <a:xfrm>
            <a:off x="5787394" y="2133269"/>
            <a:ext cx="0" cy="6875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angular 10"/>
          <p:cNvCxnSpPr>
            <a:endCxn id="3" idx="0"/>
          </p:cNvCxnSpPr>
          <p:nvPr/>
        </p:nvCxnSpPr>
        <p:spPr>
          <a:xfrm rot="10800000" flipV="1">
            <a:off x="3386736" y="2820830"/>
            <a:ext cx="2400659" cy="85263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/>
          <p:cNvSpPr txBox="1"/>
          <p:nvPr/>
        </p:nvSpPr>
        <p:spPr>
          <a:xfrm>
            <a:off x="6592413" y="3658854"/>
            <a:ext cx="3188926" cy="993734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65000">
                <a:schemeClr val="accent4">
                  <a:lumMod val="20000"/>
                  <a:lumOff val="80000"/>
                </a:schemeClr>
              </a:gs>
              <a:gs pos="27000">
                <a:schemeClr val="accent4">
                  <a:lumMod val="60000"/>
                  <a:lumOff val="40000"/>
                </a:schemeClr>
              </a:gs>
              <a:gs pos="88000">
                <a:schemeClr val="bg1"/>
              </a:gs>
            </a:gsLst>
            <a:lin ang="16200000" scaled="1"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286" b="1" dirty="0"/>
              <a:t>EUROMOVEX </a:t>
            </a:r>
          </a:p>
          <a:p>
            <a:pPr algn="ctr"/>
            <a:r>
              <a:rPr lang="es-ES" sz="2286" b="1" dirty="0"/>
              <a:t>Europa</a:t>
            </a:r>
          </a:p>
          <a:p>
            <a:pPr algn="ctr"/>
            <a:r>
              <a:rPr lang="es-ES" sz="1286" b="1" dirty="0"/>
              <a:t>(DT 2º año)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633091" y="3865775"/>
            <a:ext cx="1234423" cy="751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286" b="1" dirty="0"/>
              <a:t>+</a:t>
            </a:r>
            <a:endParaRPr lang="en-GB" sz="4286" b="1" dirty="0"/>
          </a:p>
        </p:txBody>
      </p:sp>
      <p:sp>
        <p:nvSpPr>
          <p:cNvPr id="33" name="CuadroTexto 32"/>
          <p:cNvSpPr txBox="1"/>
          <p:nvPr/>
        </p:nvSpPr>
        <p:spPr>
          <a:xfrm>
            <a:off x="10289146" y="834710"/>
            <a:ext cx="419538" cy="60232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wordArtVert" wrap="square" rtlCol="0">
            <a:spAutoFit/>
          </a:bodyPr>
          <a:lstStyle/>
          <a:p>
            <a:r>
              <a:rPr lang="es-ES" sz="1286" dirty="0">
                <a:solidFill>
                  <a:srgbClr val="234151"/>
                </a:solidFill>
              </a:rPr>
              <a:t>  DOBLE TITULACIÓN</a:t>
            </a:r>
            <a:endParaRPr lang="en-GB" sz="1286" dirty="0">
              <a:solidFill>
                <a:srgbClr val="234151"/>
              </a:solidFill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5787394" y="2820830"/>
            <a:ext cx="22631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8050503" y="2820830"/>
            <a:ext cx="0" cy="852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o 17"/>
          <p:cNvGrpSpPr/>
          <p:nvPr/>
        </p:nvGrpSpPr>
        <p:grpSpPr>
          <a:xfrm>
            <a:off x="2854723" y="5141106"/>
            <a:ext cx="5674120" cy="956680"/>
            <a:chOff x="1863012" y="6548701"/>
            <a:chExt cx="7943768" cy="1339352"/>
          </a:xfrm>
        </p:grpSpPr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3012" y="6548701"/>
              <a:ext cx="1339352" cy="1339352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7428" y="6548701"/>
              <a:ext cx="1339352" cy="1339352"/>
            </a:xfrm>
            <a:prstGeom prst="rect">
              <a:avLst/>
            </a:prstGeom>
          </p:spPr>
        </p:pic>
      </p:grp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48" y="353844"/>
            <a:ext cx="4414613" cy="72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2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4 CuadroTexto"/>
          <p:cNvSpPr txBox="1">
            <a:spLocks noChangeArrowheads="1"/>
          </p:cNvSpPr>
          <p:nvPr/>
        </p:nvSpPr>
        <p:spPr bwMode="auto">
          <a:xfrm>
            <a:off x="1766170" y="1199463"/>
            <a:ext cx="8280920" cy="400069"/>
          </a:xfrm>
          <a:prstGeom prst="rect">
            <a:avLst/>
          </a:prstGeom>
          <a:solidFill>
            <a:srgbClr val="234151"/>
          </a:solidFill>
          <a:ln w="9525">
            <a:noFill/>
            <a:miter lim="800000"/>
            <a:headEnd/>
            <a:tailEnd/>
          </a:ln>
        </p:spPr>
        <p:txBody>
          <a:bodyPr wrap="square" lIns="91396" tIns="45700" rIns="91396" bIns="4570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ERASMUS+ </a:t>
            </a:r>
            <a:r>
              <a:rPr lang="es-ES" sz="2000" b="1" dirty="0" smtClean="0">
                <a:solidFill>
                  <a:schemeClr val="bg1"/>
                </a:solidFill>
              </a:rPr>
              <a:t> (cualquier modalidad)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18434" name="12 Rectángulo"/>
          <p:cNvSpPr>
            <a:spLocks noChangeArrowheads="1"/>
          </p:cNvSpPr>
          <p:nvPr/>
        </p:nvSpPr>
        <p:spPr bwMode="auto">
          <a:xfrm>
            <a:off x="1653951" y="1727965"/>
            <a:ext cx="8393139" cy="361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96" tIns="45700" rIns="91396" bIns="45700">
            <a:spAutoFit/>
          </a:bodyPr>
          <a:lstStyle/>
          <a:p>
            <a:pPr>
              <a:defRPr/>
            </a:pPr>
            <a:r>
              <a:rPr lang="es-ES" sz="1429" b="1" u="sng" dirty="0" smtClean="0">
                <a:solidFill>
                  <a:srgbClr val="59898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MESES DE MOVILIDAD ERASMUS EN CADA CICLO DE ESTUDIOS</a:t>
            </a:r>
            <a:endParaRPr lang="es-ES" sz="1429" b="1" u="sng" dirty="0">
              <a:solidFill>
                <a:srgbClr val="598981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s-ES" sz="1429" dirty="0"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lvl="1">
              <a:defRPr/>
            </a:pPr>
            <a:r>
              <a:rPr lang="es-ES" sz="1429" b="1" dirty="0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Puedes combinar diferentes tipos de movilidad Erasmus, siempre que no superen 12 meses en total </a:t>
            </a:r>
          </a:p>
          <a:p>
            <a:pPr lvl="1">
              <a:defRPr/>
            </a:pPr>
            <a:r>
              <a:rPr lang="es-ES" sz="1429" b="1" u="sng" dirty="0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en cada ciclo de estudios (grado, máster, doctorado)</a:t>
            </a:r>
          </a:p>
          <a:p>
            <a:pPr lvl="1">
              <a:defRPr/>
            </a:pPr>
            <a:endParaRPr lang="es-ES" sz="1429" b="1" dirty="0"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lvl="1">
              <a:defRPr/>
            </a:pPr>
            <a:r>
              <a:rPr lang="es-ES" sz="1429" b="1" u="sng" dirty="0">
                <a:solidFill>
                  <a:srgbClr val="59898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EJEMPLOS DE COMBINACIONES POSIBLES:</a:t>
            </a:r>
            <a:r>
              <a:rPr lang="es-ES" sz="1429" b="1" dirty="0">
                <a:solidFill>
                  <a:srgbClr val="59898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endParaRPr lang="es-ES" sz="1429" dirty="0">
              <a:solidFill>
                <a:srgbClr val="598981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lvl="1">
              <a:defRPr/>
            </a:pPr>
            <a:endParaRPr lang="es-ES" sz="1429" b="1" dirty="0" smtClean="0"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lvl="1">
              <a:defRPr/>
            </a:pPr>
            <a:endParaRPr lang="es-ES" sz="1429" dirty="0"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marL="163209" lvl="2">
              <a:defRPr/>
            </a:pPr>
            <a:endParaRPr lang="es-ES" sz="1429" b="1" dirty="0"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marL="326422" lvl="3">
              <a:defRPr/>
            </a:pPr>
            <a:endParaRPr lang="es-ES" sz="1429" dirty="0"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marL="326422" lvl="3">
              <a:defRPr/>
            </a:pPr>
            <a:endParaRPr lang="es-ES" sz="1429" dirty="0"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marL="163209" lvl="2">
              <a:defRPr/>
            </a:pPr>
            <a:r>
              <a:rPr lang="es-ES" sz="1429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	</a:t>
            </a:r>
          </a:p>
          <a:p>
            <a:pPr marL="0" lvl="1" indent="-163369">
              <a:defRPr/>
            </a:pPr>
            <a:endParaRPr lang="es-ES" sz="1429" b="1" u="sng" dirty="0">
              <a:solidFill>
                <a:srgbClr val="598981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marL="0" lvl="1" indent="-163369">
              <a:defRPr/>
            </a:pPr>
            <a:endParaRPr lang="es-ES" sz="1429" b="1" u="sng" dirty="0">
              <a:solidFill>
                <a:srgbClr val="598981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marL="0" lvl="1" indent="-163369">
              <a:defRPr/>
            </a:pPr>
            <a:endParaRPr lang="es-ES" sz="1429" b="1" u="sng" dirty="0">
              <a:solidFill>
                <a:srgbClr val="598981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marL="163209" lvl="2" algn="just">
              <a:defRPr/>
            </a:pPr>
            <a:endParaRPr lang="es-ES" sz="1429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0289146" y="922392"/>
            <a:ext cx="419538" cy="60232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wordArtVert" wrap="square" rtlCol="0">
            <a:spAutoFit/>
          </a:bodyPr>
          <a:lstStyle/>
          <a:p>
            <a:r>
              <a:rPr lang="es-ES" sz="1286" dirty="0">
                <a:solidFill>
                  <a:srgbClr val="234151"/>
                </a:solidFill>
              </a:rPr>
              <a:t>ERASMUS+  DATOS BÁSICOS</a:t>
            </a:r>
            <a:endParaRPr lang="en-GB" sz="1286" dirty="0">
              <a:solidFill>
                <a:srgbClr val="234151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2046542" y="3247570"/>
            <a:ext cx="5613714" cy="656934"/>
            <a:chOff x="3765320" y="1355998"/>
            <a:chExt cx="6845186" cy="864097"/>
          </a:xfrm>
        </p:grpSpPr>
        <p:sp>
          <p:nvSpPr>
            <p:cNvPr id="11" name="Proceso alternativo 10"/>
            <p:cNvSpPr/>
            <p:nvPr/>
          </p:nvSpPr>
          <p:spPr>
            <a:xfrm>
              <a:off x="7273010" y="1355998"/>
              <a:ext cx="3337496" cy="864097"/>
            </a:xfrm>
            <a:prstGeom prst="flowChartAlternateProcess">
              <a:avLst/>
            </a:prstGeom>
            <a:solidFill>
              <a:srgbClr val="AE586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 </a:t>
              </a:r>
              <a:r>
                <a:rPr lang="en-GB" sz="1600" dirty="0" err="1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meses</a:t>
              </a:r>
              <a:r>
                <a:rPr lang="en-GB" sz="16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Erasmus </a:t>
              </a:r>
              <a:r>
                <a:rPr lang="en-GB" sz="1600" dirty="0" err="1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Prácticas</a:t>
              </a:r>
              <a:endParaRPr lang="en-GB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en-GB" sz="16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Julio y Agosto (entre 3º y 4º)</a:t>
              </a:r>
              <a:endParaRPr lang="en-GB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Proceso alternativo 9"/>
            <p:cNvSpPr/>
            <p:nvPr/>
          </p:nvSpPr>
          <p:spPr>
            <a:xfrm>
              <a:off x="3765320" y="1355998"/>
              <a:ext cx="3261778" cy="864097"/>
            </a:xfrm>
            <a:prstGeom prst="flowChartAlternateProcess">
              <a:avLst/>
            </a:prstGeom>
            <a:solidFill>
              <a:srgbClr val="6699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714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 meses Erasmus estudios en 4º A</a:t>
              </a:r>
              <a:endParaRPr lang="en-GB" sz="171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2046542" y="4032937"/>
            <a:ext cx="5613714" cy="656934"/>
            <a:chOff x="3765320" y="1355998"/>
            <a:chExt cx="6845186" cy="864097"/>
          </a:xfrm>
        </p:grpSpPr>
        <p:sp>
          <p:nvSpPr>
            <p:cNvPr id="14" name="Proceso alternativo 13"/>
            <p:cNvSpPr/>
            <p:nvPr/>
          </p:nvSpPr>
          <p:spPr>
            <a:xfrm>
              <a:off x="7273010" y="1355998"/>
              <a:ext cx="3337496" cy="864097"/>
            </a:xfrm>
            <a:prstGeom prst="flowChartAlternateProcess">
              <a:avLst/>
            </a:prstGeom>
            <a:solidFill>
              <a:srgbClr val="AE586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r>
                <a:rPr lang="en-GB" sz="16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,5 </a:t>
              </a:r>
              <a:r>
                <a:rPr lang="en-GB" sz="1600" dirty="0" err="1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meses</a:t>
              </a:r>
              <a:r>
                <a:rPr lang="en-GB" sz="16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Erasmus </a:t>
              </a:r>
              <a:r>
                <a:rPr lang="en-GB" sz="1600" dirty="0" err="1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Prácticas</a:t>
              </a:r>
              <a:endParaRPr lang="en-GB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en-GB" sz="1600" dirty="0" err="1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Después</a:t>
              </a:r>
              <a:r>
                <a:rPr lang="en-GB" sz="16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de 4º</a:t>
              </a:r>
              <a:endParaRPr lang="en-GB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Proceso alternativo 14"/>
            <p:cNvSpPr/>
            <p:nvPr/>
          </p:nvSpPr>
          <p:spPr>
            <a:xfrm>
              <a:off x="3765320" y="1355998"/>
              <a:ext cx="3261778" cy="864097"/>
            </a:xfrm>
            <a:prstGeom prst="flowChartAlternateProcess">
              <a:avLst/>
            </a:prstGeom>
            <a:solidFill>
              <a:srgbClr val="6699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714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9,5 meses Erasmus estudios en 4º </a:t>
              </a:r>
              <a:endParaRPr lang="en-GB" sz="171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7" name="Proceso alternativo 16"/>
          <p:cNvSpPr/>
          <p:nvPr/>
        </p:nvSpPr>
        <p:spPr>
          <a:xfrm>
            <a:off x="7660257" y="4818304"/>
            <a:ext cx="2484408" cy="656934"/>
          </a:xfrm>
          <a:prstGeom prst="flowChartAlternateProcess">
            <a:avLst/>
          </a:prstGeom>
          <a:solidFill>
            <a:srgbClr val="AE58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 </a:t>
            </a:r>
            <a:r>
              <a:rPr lang="en-GB" sz="16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meses</a:t>
            </a:r>
            <a:r>
              <a:rPr lang="en-GB" sz="1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Erasmus </a:t>
            </a:r>
            <a:r>
              <a:rPr lang="en-GB" sz="16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Prácticas</a:t>
            </a:r>
            <a:endParaRPr lang="en-GB" sz="1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1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n-GB" sz="16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omo</a:t>
            </a:r>
            <a:r>
              <a:rPr lang="en-GB" sz="1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6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titulad</a:t>
            </a:r>
            <a:r>
              <a:rPr lang="en-GB" sz="1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@</a:t>
            </a:r>
            <a:endParaRPr lang="en-GB" sz="1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Proceso alternativo 17"/>
          <p:cNvSpPr/>
          <p:nvPr/>
        </p:nvSpPr>
        <p:spPr>
          <a:xfrm>
            <a:off x="2046542" y="4818304"/>
            <a:ext cx="2674973" cy="656934"/>
          </a:xfrm>
          <a:prstGeom prst="flowChartAlternateProcess">
            <a:avLst/>
          </a:prstGeom>
          <a:solidFill>
            <a:srgbClr val="66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714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 meses Erasmus estudios en 2º máster </a:t>
            </a:r>
            <a:endParaRPr lang="en-GB" sz="1714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Proceso alternativo 18"/>
          <p:cNvSpPr/>
          <p:nvPr/>
        </p:nvSpPr>
        <p:spPr>
          <a:xfrm>
            <a:off x="4923187" y="4818304"/>
            <a:ext cx="2674973" cy="656934"/>
          </a:xfrm>
          <a:prstGeom prst="flowChartAlternateProcess">
            <a:avLst/>
          </a:prstGeom>
          <a:solidFill>
            <a:srgbClr val="66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Movilidad Erasmus de corta duración (BIP) - 1 semana</a:t>
            </a:r>
            <a:endParaRPr lang="en-GB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48" y="353844"/>
            <a:ext cx="4414613" cy="72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0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2 Rectángulo"/>
          <p:cNvSpPr>
            <a:spLocks noChangeArrowheads="1"/>
          </p:cNvSpPr>
          <p:nvPr/>
        </p:nvSpPr>
        <p:spPr bwMode="auto">
          <a:xfrm>
            <a:off x="1766170" y="1580646"/>
            <a:ext cx="8393139" cy="515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96" tIns="45700" rIns="91396" bIns="45700">
            <a:spAutoFit/>
          </a:bodyPr>
          <a:lstStyle/>
          <a:p>
            <a:pPr>
              <a:defRPr/>
            </a:pPr>
            <a:r>
              <a:rPr lang="es-ES" sz="1429" b="1" u="sng" dirty="0">
                <a:solidFill>
                  <a:srgbClr val="59898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INTERCAMBIO ACADÉMICO</a:t>
            </a:r>
          </a:p>
          <a:p>
            <a:pPr>
              <a:defRPr/>
            </a:pPr>
            <a:endParaRPr lang="es-ES" sz="1429" dirty="0"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lvl="1">
              <a:defRPr/>
            </a:pPr>
            <a:r>
              <a:rPr lang="es-ES" sz="1429" b="1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TIEMPO:  Generalmente </a:t>
            </a:r>
            <a:r>
              <a:rPr lang="es-ES" sz="1429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Estancia de 1 / 2 semestres en universidades europeas</a:t>
            </a:r>
          </a:p>
          <a:p>
            <a:pPr lvl="1">
              <a:defRPr/>
            </a:pPr>
            <a:r>
              <a:rPr lang="es-ES" sz="1429" b="1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LEARNING AGREEMENT:</a:t>
            </a:r>
            <a:r>
              <a:rPr lang="es-ES" sz="1429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 Reconocimiento académico, previa aprobación del Subdirector RRII de </a:t>
            </a:r>
            <a:r>
              <a:rPr lang="es-ES" sz="1429" dirty="0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ETSIE.</a:t>
            </a:r>
            <a:endParaRPr lang="es-ES" sz="1429" dirty="0"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s-ES" sz="1429" b="1" u="sng" dirty="0"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marL="0" lvl="1" indent="-163369">
              <a:defRPr/>
            </a:pPr>
            <a:r>
              <a:rPr lang="es-ES" sz="1429" b="1" u="sng" dirty="0">
                <a:solidFill>
                  <a:srgbClr val="59898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REQUISITOS GENERALES </a:t>
            </a:r>
          </a:p>
          <a:p>
            <a:pPr marL="163209" lvl="2">
              <a:defRPr/>
            </a:pPr>
            <a:endParaRPr lang="es-ES" sz="1429" b="1" dirty="0"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marL="326422" lvl="3">
              <a:defRPr/>
            </a:pPr>
            <a:endParaRPr lang="es-ES" sz="1429" dirty="0"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marL="326422" lvl="3">
              <a:defRPr/>
            </a:pPr>
            <a:endParaRPr lang="es-ES" sz="1429" dirty="0"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marL="163209" lvl="2">
              <a:defRPr/>
            </a:pPr>
            <a:r>
              <a:rPr lang="es-ES" sz="1429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	</a:t>
            </a:r>
          </a:p>
          <a:p>
            <a:pPr marL="0" lvl="1" indent="-163369">
              <a:defRPr/>
            </a:pPr>
            <a:endParaRPr lang="es-ES" sz="1429" b="1" u="sng" dirty="0">
              <a:solidFill>
                <a:srgbClr val="598981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marL="0" lvl="1" indent="-163369">
              <a:defRPr/>
            </a:pPr>
            <a:r>
              <a:rPr lang="es-ES" sz="1429" b="1" u="sng" dirty="0" smtClean="0">
                <a:solidFill>
                  <a:srgbClr val="59898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REQUISITOS </a:t>
            </a:r>
            <a:r>
              <a:rPr lang="es-ES" sz="1429" b="1" u="sng" dirty="0">
                <a:solidFill>
                  <a:srgbClr val="59898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DE IDIOMA:</a:t>
            </a:r>
            <a:r>
              <a:rPr lang="es-ES" sz="1429" b="1" dirty="0">
                <a:solidFill>
                  <a:srgbClr val="59898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endParaRPr lang="es-ES" sz="1429" dirty="0">
              <a:solidFill>
                <a:srgbClr val="598981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marL="0" lvl="1" indent="-163369">
              <a:defRPr/>
            </a:pPr>
            <a:r>
              <a:rPr lang="es-ES" sz="1429" b="1" dirty="0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Acreditación </a:t>
            </a:r>
            <a:r>
              <a:rPr lang="es-ES" sz="1429" b="1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obligatoria</a:t>
            </a:r>
            <a:r>
              <a:rPr lang="es-ES" sz="1429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. Destinos con 2 o más idiomas, acreditando 1 idioma suficiente.</a:t>
            </a:r>
            <a:r>
              <a:rPr lang="es-ES" sz="1429" b="1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: ¡</a:t>
            </a:r>
            <a:r>
              <a:rPr lang="es-ES" sz="1429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VER CADA UNIVERSIDAD</a:t>
            </a:r>
            <a:r>
              <a:rPr lang="es-ES" sz="1429" b="1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!</a:t>
            </a:r>
            <a:endParaRPr lang="es-ES" sz="1429" dirty="0"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marL="326578" lvl="2" indent="-163369">
              <a:defRPr/>
            </a:pPr>
            <a:endParaRPr lang="es-ES" sz="1429" b="1" dirty="0"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marL="326422" lvl="3">
              <a:defRPr/>
            </a:pPr>
            <a:r>
              <a:rPr lang="es-ES" sz="1429" b="1" i="1" dirty="0">
                <a:solidFill>
                  <a:srgbClr val="59898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Destinos de lengua inglesa: B2 </a:t>
            </a:r>
            <a:endParaRPr lang="es-ES" sz="1429" dirty="0">
              <a:solidFill>
                <a:srgbClr val="598981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marL="652843" lvl="4" algn="just">
              <a:defRPr/>
            </a:pPr>
            <a:r>
              <a:rPr lang="es-ES" sz="1429" b="1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En general: B2</a:t>
            </a:r>
            <a:r>
              <a:rPr lang="es-ES" sz="1429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superado con </a:t>
            </a:r>
            <a:r>
              <a:rPr lang="es-ES" sz="1429" u="sng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asignatura de grado</a:t>
            </a:r>
            <a:r>
              <a:rPr lang="es-ES" sz="1429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puede ser </a:t>
            </a:r>
            <a:r>
              <a:rPr lang="es-ES" sz="1429" dirty="0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aceptado en muchos destinos</a:t>
            </a:r>
            <a:endParaRPr lang="es-ES" sz="1429" dirty="0"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marL="652843" lvl="4" algn="just">
              <a:defRPr/>
            </a:pPr>
            <a:r>
              <a:rPr lang="es-ES" sz="1429" b="1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Acreditaciones oficiales internacionales: ¡</a:t>
            </a:r>
            <a:r>
              <a:rPr lang="es-ES" sz="1429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VER CADA UNIVERSIDAD</a:t>
            </a:r>
            <a:r>
              <a:rPr lang="es-ES" sz="1429" b="1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es-ES" sz="1429" b="1" dirty="0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!</a:t>
            </a:r>
          </a:p>
          <a:p>
            <a:pPr marL="652843" lvl="4" algn="just">
              <a:defRPr/>
            </a:pPr>
            <a:endParaRPr lang="es-ES" sz="1429" dirty="0" smtClean="0"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marL="326422" lvl="3">
              <a:defRPr/>
            </a:pPr>
            <a:r>
              <a:rPr lang="es-ES" sz="1429" b="1" i="1" dirty="0" smtClean="0">
                <a:solidFill>
                  <a:srgbClr val="59898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Destinos </a:t>
            </a:r>
            <a:r>
              <a:rPr lang="es-ES" sz="1429" b="1" i="1" dirty="0">
                <a:solidFill>
                  <a:srgbClr val="59898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lengua francesa y alemán: B1</a:t>
            </a:r>
            <a:endParaRPr lang="es-ES" sz="1429" dirty="0"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marL="326422" lvl="3">
              <a:defRPr/>
            </a:pPr>
            <a:endParaRPr lang="es-ES" sz="1429" b="1" dirty="0">
              <a:solidFill>
                <a:srgbClr val="598981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marL="326422" lvl="3">
              <a:defRPr/>
            </a:pPr>
            <a:r>
              <a:rPr lang="es-ES" sz="1429" b="1" dirty="0">
                <a:solidFill>
                  <a:srgbClr val="59898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TFM / TFG:  en inglés </a:t>
            </a:r>
            <a:r>
              <a:rPr lang="es-ES" sz="1429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en destinos de lengua francesa o alemana B2 inglés (salvo </a:t>
            </a:r>
            <a:r>
              <a:rPr lang="es-ES" sz="1429" dirty="0" err="1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excep</a:t>
            </a:r>
            <a:r>
              <a:rPr lang="es-ES" sz="1429" dirty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.)</a:t>
            </a:r>
          </a:p>
          <a:p>
            <a:pPr marL="163209" lvl="2" algn="just">
              <a:defRPr/>
            </a:pPr>
            <a:endParaRPr lang="es-ES" sz="1429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0289146" y="922392"/>
            <a:ext cx="419538" cy="60232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wordArtVert" wrap="square" rtlCol="0">
            <a:spAutoFit/>
          </a:bodyPr>
          <a:lstStyle/>
          <a:p>
            <a:r>
              <a:rPr lang="es-ES" sz="1286" dirty="0">
                <a:solidFill>
                  <a:srgbClr val="234151"/>
                </a:solidFill>
              </a:rPr>
              <a:t>ERASMUS+  DATOS BÁSICOS</a:t>
            </a:r>
            <a:endParaRPr lang="en-GB" sz="1286" dirty="0">
              <a:solidFill>
                <a:srgbClr val="234151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4038629" y="2590865"/>
            <a:ext cx="4166177" cy="1440160"/>
            <a:chOff x="3628492" y="3351580"/>
            <a:chExt cx="5474360" cy="1894311"/>
          </a:xfrm>
        </p:grpSpPr>
        <p:sp>
          <p:nvSpPr>
            <p:cNvPr id="11" name="Proceso alternativo 10"/>
            <p:cNvSpPr/>
            <p:nvPr/>
          </p:nvSpPr>
          <p:spPr>
            <a:xfrm>
              <a:off x="3628492" y="4165771"/>
              <a:ext cx="2664295" cy="1080120"/>
            </a:xfrm>
            <a:prstGeom prst="flowChartAlternateProcess">
              <a:avLst/>
            </a:prstGeom>
            <a:solidFill>
              <a:srgbClr val="AE586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86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SIN MOVILIDAD PREVIA </a:t>
              </a:r>
              <a:r>
                <a:rPr lang="es-ES" sz="1286" b="1" dirty="0" err="1">
                  <a:ln w="0"/>
                  <a:solidFill>
                    <a:schemeClr val="bg1"/>
                  </a:solidFill>
                </a:rPr>
                <a:t>ó</a:t>
              </a:r>
              <a:r>
                <a:rPr lang="es-ES" sz="1286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  <a:p>
              <a:pPr algn="ctr"/>
              <a:r>
                <a:rPr lang="es-ES" sz="1286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&lt; 9 MESES </a:t>
              </a:r>
            </a:p>
            <a:p>
              <a:pPr algn="ctr"/>
              <a:r>
                <a:rPr lang="es-ES" sz="1286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(misma titulación</a:t>
              </a:r>
              <a:r>
                <a:rPr lang="es-ES" sz="1286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)</a:t>
              </a:r>
              <a:endParaRPr lang="en-GB" sz="1286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Proceso alternativo 11"/>
            <p:cNvSpPr/>
            <p:nvPr/>
          </p:nvSpPr>
          <p:spPr>
            <a:xfrm>
              <a:off x="6474560" y="4230844"/>
              <a:ext cx="2628292" cy="999879"/>
            </a:xfrm>
            <a:prstGeom prst="flowChartAlternateProcess">
              <a:avLst/>
            </a:prstGeom>
            <a:solidFill>
              <a:srgbClr val="AE586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86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No haber rechazado</a:t>
              </a:r>
            </a:p>
            <a:p>
              <a:pPr algn="ctr"/>
              <a:r>
                <a:rPr lang="es-ES" sz="1286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(otra beca fuera de plazo, curso anterior)</a:t>
              </a:r>
              <a:endParaRPr lang="en-GB" sz="1286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Proceso alternativo 9"/>
            <p:cNvSpPr/>
            <p:nvPr/>
          </p:nvSpPr>
          <p:spPr>
            <a:xfrm>
              <a:off x="5159538" y="3351580"/>
              <a:ext cx="2448272" cy="864096"/>
            </a:xfrm>
            <a:prstGeom prst="flowChartAlternateProcess">
              <a:avLst/>
            </a:prstGeom>
            <a:solidFill>
              <a:srgbClr val="6699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71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 A 12 MESES</a:t>
              </a:r>
              <a:endParaRPr lang="en-GB" sz="171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3" name="4 CuadroTexto"/>
          <p:cNvSpPr txBox="1">
            <a:spLocks noChangeArrowheads="1"/>
          </p:cNvSpPr>
          <p:nvPr/>
        </p:nvSpPr>
        <p:spPr bwMode="auto">
          <a:xfrm>
            <a:off x="1766170" y="1199463"/>
            <a:ext cx="8280920" cy="400069"/>
          </a:xfrm>
          <a:prstGeom prst="rect">
            <a:avLst/>
          </a:prstGeom>
          <a:solidFill>
            <a:srgbClr val="234151"/>
          </a:solidFill>
          <a:ln w="9525">
            <a:noFill/>
            <a:miter lim="800000"/>
            <a:headEnd/>
            <a:tailEnd/>
          </a:ln>
        </p:spPr>
        <p:txBody>
          <a:bodyPr wrap="square" lIns="91396" tIns="45700" rIns="91396" bIns="4570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ERASMUS+ </a:t>
            </a:r>
            <a:r>
              <a:rPr lang="es-ES" sz="2000" b="1" dirty="0" smtClean="0">
                <a:solidFill>
                  <a:schemeClr val="bg1"/>
                </a:solidFill>
              </a:rPr>
              <a:t> estudios</a:t>
            </a:r>
            <a:endParaRPr lang="es-ES" sz="2000" b="1" dirty="0">
              <a:solidFill>
                <a:schemeClr val="bg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48" y="353844"/>
            <a:ext cx="4414613" cy="72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2 Rectángulo"/>
          <p:cNvSpPr>
            <a:spLocks noChangeArrowheads="1"/>
          </p:cNvSpPr>
          <p:nvPr/>
        </p:nvSpPr>
        <p:spPr bwMode="auto">
          <a:xfrm>
            <a:off x="2038975" y="1628801"/>
            <a:ext cx="7618204" cy="66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96" tIns="45700" rIns="91396" bIns="45700">
            <a:spAutoFit/>
          </a:bodyPr>
          <a:lstStyle/>
          <a:p>
            <a:pPr algn="ctr">
              <a:defRPr/>
            </a:pPr>
            <a:endParaRPr lang="es-ES" sz="1429" dirty="0">
              <a:solidFill>
                <a:srgbClr val="005782"/>
              </a:solidFill>
              <a:ea typeface="Verdana" pitchFamily="34" charset="0"/>
            </a:endParaRPr>
          </a:p>
          <a:p>
            <a:pPr algn="ctr">
              <a:defRPr/>
            </a:pPr>
            <a:r>
              <a:rPr lang="es-ES" sz="2286" b="1" u="sng" dirty="0">
                <a:solidFill>
                  <a:srgbClr val="598981"/>
                </a:solidFill>
                <a:ea typeface="Verdana" pitchFamily="34" charset="0"/>
              </a:rPr>
              <a:t>Información curso </a:t>
            </a:r>
            <a:r>
              <a:rPr lang="es-ES" sz="2286" b="1" u="sng" dirty="0" smtClean="0">
                <a:solidFill>
                  <a:srgbClr val="598981"/>
                </a:solidFill>
                <a:ea typeface="Verdana" pitchFamily="34" charset="0"/>
              </a:rPr>
              <a:t>2023-2024</a:t>
            </a:r>
            <a:r>
              <a:rPr lang="es-ES" sz="2286" b="1" dirty="0" smtClean="0">
                <a:solidFill>
                  <a:srgbClr val="598981"/>
                </a:solidFill>
                <a:ea typeface="Verdana" pitchFamily="34" charset="0"/>
              </a:rPr>
              <a:t> </a:t>
            </a:r>
            <a:r>
              <a:rPr lang="es-ES" sz="1429" b="1" dirty="0">
                <a:solidFill>
                  <a:srgbClr val="C00000"/>
                </a:solidFill>
                <a:ea typeface="Verdana" pitchFamily="34" charset="0"/>
              </a:rPr>
              <a:t>(</a:t>
            </a:r>
            <a:r>
              <a:rPr lang="es-ES" sz="1429" b="1" u="sng" dirty="0">
                <a:solidFill>
                  <a:srgbClr val="C00000"/>
                </a:solidFill>
                <a:ea typeface="Verdana" pitchFamily="34" charset="0"/>
              </a:rPr>
              <a:t>orientativa para </a:t>
            </a:r>
            <a:r>
              <a:rPr lang="es-ES" sz="1429" b="1" u="sng" dirty="0" smtClean="0">
                <a:solidFill>
                  <a:srgbClr val="C00000"/>
                </a:solidFill>
                <a:ea typeface="Verdana" pitchFamily="34" charset="0"/>
              </a:rPr>
              <a:t>2024-2025)</a:t>
            </a:r>
            <a:endParaRPr lang="es-ES" sz="1429" u="sng" dirty="0">
              <a:solidFill>
                <a:srgbClr val="C0000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4 CuadroTexto"/>
          <p:cNvSpPr txBox="1">
            <a:spLocks noChangeArrowheads="1"/>
          </p:cNvSpPr>
          <p:nvPr/>
        </p:nvSpPr>
        <p:spPr bwMode="auto">
          <a:xfrm>
            <a:off x="1809378" y="1199463"/>
            <a:ext cx="8280920" cy="400069"/>
          </a:xfrm>
          <a:prstGeom prst="rect">
            <a:avLst/>
          </a:prstGeom>
          <a:solidFill>
            <a:srgbClr val="234151"/>
          </a:solidFill>
          <a:ln w="9525">
            <a:noFill/>
            <a:miter lim="800000"/>
            <a:headEnd/>
            <a:tailEnd/>
          </a:ln>
        </p:spPr>
        <p:txBody>
          <a:bodyPr wrap="square" lIns="91396" tIns="45700" rIns="91396" bIns="4570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ERASMUS+ (Estudios) </a:t>
            </a:r>
            <a:r>
              <a:rPr lang="es-ES" sz="2000" b="1" dirty="0" smtClean="0">
                <a:solidFill>
                  <a:schemeClr val="bg1"/>
                </a:solidFill>
              </a:rPr>
              <a:t>– movilidad </a:t>
            </a:r>
            <a:r>
              <a:rPr lang="es-ES" sz="2000" b="1" dirty="0" err="1" smtClean="0">
                <a:solidFill>
                  <a:schemeClr val="bg1"/>
                </a:solidFill>
              </a:rPr>
              <a:t>intraeuropea</a:t>
            </a:r>
            <a:r>
              <a:rPr lang="es-ES" sz="2000" b="1" dirty="0" smtClean="0">
                <a:solidFill>
                  <a:schemeClr val="bg1"/>
                </a:solidFill>
              </a:rPr>
              <a:t> - </a:t>
            </a:r>
            <a:r>
              <a:rPr lang="es-ES" sz="2000" b="1" dirty="0">
                <a:solidFill>
                  <a:schemeClr val="bg1"/>
                </a:solidFill>
              </a:rPr>
              <a:t>Ayuda </a:t>
            </a:r>
            <a:r>
              <a:rPr lang="es-ES" sz="2000" b="1" dirty="0" smtClean="0">
                <a:solidFill>
                  <a:schemeClr val="bg1"/>
                </a:solidFill>
              </a:rPr>
              <a:t>Económica de la UE</a:t>
            </a:r>
            <a:endParaRPr lang="es-E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25" name="Tab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113364"/>
              </p:ext>
            </p:extLst>
          </p:nvPr>
        </p:nvGraphicFramePr>
        <p:xfrm>
          <a:off x="2038975" y="2502345"/>
          <a:ext cx="7618204" cy="2993619"/>
        </p:xfrm>
        <a:graphic>
          <a:graphicData uri="http://schemas.openxmlformats.org/drawingml/2006/table">
            <a:tbl>
              <a:tblPr firstRow="1" firstCol="1" bandRow="1"/>
              <a:tblGrid>
                <a:gridCol w="991944">
                  <a:extLst>
                    <a:ext uri="{9D8B030D-6E8A-4147-A177-3AD203B41FA5}">
                      <a16:colId xmlns:a16="http://schemas.microsoft.com/office/drawing/2014/main" val="2759626352"/>
                    </a:ext>
                  </a:extLst>
                </a:gridCol>
                <a:gridCol w="4608110">
                  <a:extLst>
                    <a:ext uri="{9D8B030D-6E8A-4147-A177-3AD203B41FA5}">
                      <a16:colId xmlns:a16="http://schemas.microsoft.com/office/drawing/2014/main" val="1949399115"/>
                    </a:ext>
                  </a:extLst>
                </a:gridCol>
                <a:gridCol w="970133">
                  <a:extLst>
                    <a:ext uri="{9D8B030D-6E8A-4147-A177-3AD203B41FA5}">
                      <a16:colId xmlns:a16="http://schemas.microsoft.com/office/drawing/2014/main" val="771984340"/>
                    </a:ext>
                  </a:extLst>
                </a:gridCol>
                <a:gridCol w="1048017">
                  <a:extLst>
                    <a:ext uri="{9D8B030D-6E8A-4147-A177-3AD203B41FA5}">
                      <a16:colId xmlns:a16="http://schemas.microsoft.com/office/drawing/2014/main" val="2974486692"/>
                    </a:ext>
                  </a:extLst>
                </a:gridCol>
              </a:tblGrid>
              <a:tr h="7921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GRUPO</a:t>
                      </a:r>
                      <a:endParaRPr lang="en-GB" sz="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89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PAÍSES</a:t>
                      </a:r>
                      <a:endParaRPr lang="en-GB" sz="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89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AYUDA SIN BECA MEC CURSO ANTERIOR</a:t>
                      </a:r>
                      <a:endParaRPr lang="en-GB" sz="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89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ESTUDIANTES</a:t>
                      </a:r>
                      <a:r>
                        <a:rPr lang="es-ES" sz="10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 MENOS OPORTUNIDADES </a:t>
                      </a:r>
                      <a:r>
                        <a:rPr lang="es-ES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(+250</a:t>
                      </a: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€/mes)</a:t>
                      </a:r>
                      <a:endParaRPr lang="en-GB" sz="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89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636748"/>
                  </a:ext>
                </a:extLst>
              </a:tr>
              <a:tr h="7338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Grupo de países 1</a:t>
                      </a:r>
                      <a:endParaRPr lang="en-GB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89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Dinamarca, Finlandia, Irlanda, Islandia, Liechtenstein, Luxemburgo, Noruega, Suecia, </a:t>
                      </a:r>
                      <a:r>
                        <a:rPr lang="es-ES" sz="15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Reino </a:t>
                      </a:r>
                      <a:r>
                        <a:rPr lang="es-ES" sz="15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Unido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</a:t>
                      </a:r>
                      <a:r>
                        <a:rPr lang="es-E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€/mes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</a:t>
                      </a:r>
                      <a:r>
                        <a:rPr lang="es-E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€/mes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9936233"/>
                  </a:ext>
                </a:extLst>
              </a:tr>
              <a:tr h="7338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Grupo de países 2</a:t>
                      </a:r>
                      <a:endParaRPr lang="en-GB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89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Alemania, Austria, Bélgica, Chipre, Francia, Grecia, Italia, Malta, Países Bajos, Portugal 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</a:t>
                      </a:r>
                      <a:r>
                        <a:rPr lang="es-E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€/mes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550</a:t>
                      </a:r>
                      <a:r>
                        <a:rPr lang="es-E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€/mes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8991117"/>
                  </a:ext>
                </a:extLst>
              </a:tr>
              <a:tr h="7338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Grupo de países 3</a:t>
                      </a:r>
                      <a:endParaRPr lang="en-GB" sz="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89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Bulgaria, </a:t>
                      </a:r>
                      <a:r>
                        <a:rPr lang="en-GB" sz="15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Croacia</a:t>
                      </a:r>
                      <a:r>
                        <a:rPr lang="en-GB" sz="15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5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Eslovaquia</a:t>
                      </a:r>
                      <a:r>
                        <a:rPr lang="en-GB" sz="15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5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Eslovenia</a:t>
                      </a:r>
                      <a:r>
                        <a:rPr lang="en-GB" sz="15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Estonia, </a:t>
                      </a:r>
                      <a:r>
                        <a:rPr lang="en-GB" sz="15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Hungría</a:t>
                      </a:r>
                      <a:r>
                        <a:rPr lang="en-GB" sz="15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5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Letonia</a:t>
                      </a:r>
                      <a:r>
                        <a:rPr lang="en-GB" sz="15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5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Lituania</a:t>
                      </a:r>
                      <a:r>
                        <a:rPr lang="en-GB" sz="15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5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Polonia</a:t>
                      </a:r>
                      <a:r>
                        <a:rPr lang="en-GB" sz="15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5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República</a:t>
                      </a:r>
                      <a:r>
                        <a:rPr lang="en-GB" sz="15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5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Checa</a:t>
                      </a:r>
                      <a:r>
                        <a:rPr lang="en-GB" sz="15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Macedonia del </a:t>
                      </a:r>
                      <a:r>
                        <a:rPr lang="en-GB" sz="15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Norte</a:t>
                      </a:r>
                      <a:r>
                        <a:rPr lang="en-GB" sz="15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5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Rumanía</a:t>
                      </a:r>
                      <a:r>
                        <a:rPr lang="en-GB" sz="15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Serbia, </a:t>
                      </a:r>
                      <a:r>
                        <a:rPr lang="en-GB" sz="15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Turquía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</a:t>
                      </a:r>
                      <a:r>
                        <a:rPr lang="es-E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€/mes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</a:t>
                      </a:r>
                      <a:r>
                        <a:rPr lang="es-E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€/mes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354875"/>
                  </a:ext>
                </a:extLst>
              </a:tr>
            </a:tbl>
          </a:graphicData>
        </a:graphic>
      </p:graphicFrame>
      <p:sp>
        <p:nvSpPr>
          <p:cNvPr id="30" name="CuadroTexto 29"/>
          <p:cNvSpPr txBox="1"/>
          <p:nvPr/>
        </p:nvSpPr>
        <p:spPr>
          <a:xfrm>
            <a:off x="10289146" y="834710"/>
            <a:ext cx="419538" cy="60232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wordArtVert" wrap="square" rtlCol="0">
            <a:spAutoFit/>
          </a:bodyPr>
          <a:lstStyle/>
          <a:p>
            <a:r>
              <a:rPr lang="es-ES" sz="1286" dirty="0">
                <a:solidFill>
                  <a:srgbClr val="234151"/>
                </a:solidFill>
              </a:rPr>
              <a:t>  AYUDAS ECONÓMICAS</a:t>
            </a:r>
            <a:endParaRPr lang="en-GB" sz="1286" dirty="0">
              <a:solidFill>
                <a:srgbClr val="23415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038974" y="5897846"/>
            <a:ext cx="7618204" cy="532157"/>
          </a:xfrm>
          <a:prstGeom prst="rect">
            <a:avLst/>
          </a:prstGeom>
          <a:solidFill>
            <a:srgbClr val="234151"/>
          </a:solidFill>
          <a:ln w="9525">
            <a:noFill/>
            <a:miter lim="800000"/>
            <a:headEnd/>
            <a:tailEnd/>
          </a:ln>
        </p:spPr>
        <p:txBody>
          <a:bodyPr wrap="square" lIns="91396" tIns="45700" rIns="91396" bIns="4570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s-ES" sz="1429" dirty="0"/>
              <a:t>Suiza: </a:t>
            </a:r>
            <a:r>
              <a:rPr lang="es-ES" sz="1429" dirty="0" smtClean="0"/>
              <a:t>las </a:t>
            </a:r>
            <a:r>
              <a:rPr lang="es-ES" sz="1429" dirty="0"/>
              <a:t>u</a:t>
            </a:r>
            <a:r>
              <a:rPr lang="es-ES" sz="1429" dirty="0" smtClean="0"/>
              <a:t>niversidades suizas pagan la beca a los estudiantes a través de su propio programa</a:t>
            </a:r>
          </a:p>
          <a:p>
            <a:r>
              <a:rPr lang="es-ES" sz="1429" dirty="0" smtClean="0"/>
              <a:t>Ahora mismo 380 CHF/ mes (</a:t>
            </a:r>
            <a:r>
              <a:rPr lang="es-ES" sz="1429" dirty="0" err="1" smtClean="0"/>
              <a:t>aprox</a:t>
            </a:r>
            <a:r>
              <a:rPr lang="es-ES" sz="1429" dirty="0" smtClean="0"/>
              <a:t> 390€)</a:t>
            </a:r>
            <a:endParaRPr lang="es-ES" sz="2000" dirty="0"/>
          </a:p>
        </p:txBody>
      </p:sp>
      <p:sp>
        <p:nvSpPr>
          <p:cNvPr id="3" name="Flecha abajo 2"/>
          <p:cNvSpPr/>
          <p:nvPr/>
        </p:nvSpPr>
        <p:spPr>
          <a:xfrm>
            <a:off x="9039985" y="5447198"/>
            <a:ext cx="155276" cy="180217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3967800" y="5651625"/>
            <a:ext cx="5689378" cy="2462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000" dirty="0" smtClean="0"/>
              <a:t>Beca de estudios del MEC / Gobierno Vasco, condición de refugiad@, discapacidad declarada de min. 33%</a:t>
            </a:r>
            <a:endParaRPr lang="es-ES" sz="10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48" y="353844"/>
            <a:ext cx="4414613" cy="72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0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2 Rectángulo"/>
          <p:cNvSpPr>
            <a:spLocks noChangeArrowheads="1"/>
          </p:cNvSpPr>
          <p:nvPr/>
        </p:nvSpPr>
        <p:spPr bwMode="auto">
          <a:xfrm>
            <a:off x="1936489" y="2080419"/>
            <a:ext cx="8153794" cy="125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96" tIns="45700" rIns="91396" bIns="45700">
            <a:spAutoFit/>
          </a:bodyPr>
          <a:lstStyle/>
          <a:p>
            <a:pPr algn="just">
              <a:defRPr/>
            </a:pPr>
            <a:r>
              <a:rPr lang="es-ES" sz="1429" b="1" dirty="0">
                <a:solidFill>
                  <a:srgbClr val="FF0000"/>
                </a:solidFill>
                <a:ea typeface="Verdana" pitchFamily="34" charset="0"/>
              </a:rPr>
              <a:t>		</a:t>
            </a:r>
          </a:p>
          <a:p>
            <a:pPr algn="just">
              <a:defRPr/>
            </a:pPr>
            <a:r>
              <a:rPr lang="es-ES" sz="2286" b="1" u="sng" dirty="0">
                <a:solidFill>
                  <a:srgbClr val="598981"/>
                </a:solidFill>
                <a:ea typeface="Verdana" pitchFamily="34" charset="0"/>
              </a:rPr>
              <a:t>¿Cómo y cuándo se cobran las ayudas?</a:t>
            </a:r>
          </a:p>
          <a:p>
            <a:pPr algn="just">
              <a:defRPr/>
            </a:pPr>
            <a:endParaRPr lang="es-ES" sz="714" b="1" u="sng" dirty="0">
              <a:solidFill>
                <a:srgbClr val="005782"/>
              </a:solidFill>
              <a:ea typeface="Verdana" pitchFamily="34" charset="0"/>
              <a:cs typeface="Verdana" pitchFamily="34" charset="0"/>
            </a:endParaRPr>
          </a:p>
          <a:p>
            <a:pPr lvl="1" algn="just">
              <a:defRPr/>
            </a:pPr>
            <a:r>
              <a:rPr lang="es-ES" sz="1714" b="1" dirty="0">
                <a:ea typeface="Verdana" pitchFamily="34" charset="0"/>
                <a:cs typeface="Verdana" pitchFamily="34" charset="0"/>
              </a:rPr>
              <a:t>Antes de ir: </a:t>
            </a:r>
            <a:r>
              <a:rPr lang="es-ES" sz="1714" dirty="0">
                <a:ea typeface="Verdana" pitchFamily="34" charset="0"/>
                <a:cs typeface="Verdana" pitchFamily="34" charset="0"/>
              </a:rPr>
              <a:t>se asigna </a:t>
            </a:r>
            <a:r>
              <a:rPr lang="es-ES" sz="1714" dirty="0" smtClean="0">
                <a:ea typeface="Verdana" pitchFamily="34" charset="0"/>
                <a:cs typeface="Verdana" pitchFamily="34" charset="0"/>
              </a:rPr>
              <a:t>cuantía máxima </a:t>
            </a:r>
            <a:r>
              <a:rPr lang="es-ES" sz="1714" dirty="0">
                <a:ea typeface="Verdana" pitchFamily="34" charset="0"/>
                <a:cs typeface="Verdana" pitchFamily="34" charset="0"/>
              </a:rPr>
              <a:t>correspondiente (convenio de subvención)</a:t>
            </a:r>
          </a:p>
          <a:p>
            <a:pPr algn="just">
              <a:defRPr/>
            </a:pPr>
            <a:endParaRPr lang="es-ES" sz="1429" dirty="0">
              <a:solidFill>
                <a:srgbClr val="005782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4 CuadroTexto"/>
          <p:cNvSpPr txBox="1">
            <a:spLocks noChangeArrowheads="1"/>
          </p:cNvSpPr>
          <p:nvPr/>
        </p:nvSpPr>
        <p:spPr bwMode="auto">
          <a:xfrm>
            <a:off x="1878389" y="1561218"/>
            <a:ext cx="8280920" cy="400069"/>
          </a:xfrm>
          <a:prstGeom prst="rect">
            <a:avLst/>
          </a:prstGeom>
          <a:solidFill>
            <a:srgbClr val="234151"/>
          </a:solidFill>
          <a:ln w="9525">
            <a:noFill/>
            <a:miter lim="800000"/>
            <a:headEnd/>
            <a:tailEnd/>
          </a:ln>
        </p:spPr>
        <p:txBody>
          <a:bodyPr wrap="square" lIns="91396" tIns="45700" rIns="91396" bIns="4570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ERASMUS+ (Estudios) – movilidad </a:t>
            </a:r>
            <a:r>
              <a:rPr lang="es-ES" sz="2000" b="1" dirty="0" err="1">
                <a:solidFill>
                  <a:schemeClr val="bg1"/>
                </a:solidFill>
              </a:rPr>
              <a:t>intraeuropea</a:t>
            </a:r>
            <a:r>
              <a:rPr lang="es-ES" sz="2000" b="1" dirty="0">
                <a:solidFill>
                  <a:schemeClr val="bg1"/>
                </a:solidFill>
              </a:rPr>
              <a:t> - Ayuda Económica de la UE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0289490" y="1563321"/>
            <a:ext cx="419538" cy="60232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wordArtVert" wrap="square" rtlCol="0">
            <a:spAutoFit/>
          </a:bodyPr>
          <a:lstStyle/>
          <a:p>
            <a:r>
              <a:rPr lang="es-ES" sz="1286" dirty="0">
                <a:solidFill>
                  <a:srgbClr val="234151"/>
                </a:solidFill>
              </a:rPr>
              <a:t>  AYUDAS ECONÓMICAS</a:t>
            </a:r>
            <a:endParaRPr lang="en-GB" sz="1286" dirty="0">
              <a:solidFill>
                <a:srgbClr val="23415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211093" y="4195695"/>
            <a:ext cx="2913824" cy="839717"/>
          </a:xfrm>
          <a:prstGeom prst="rect">
            <a:avLst/>
          </a:prstGeom>
          <a:solidFill>
            <a:srgbClr val="669999"/>
          </a:solidFill>
          <a:ln>
            <a:solidFill>
              <a:srgbClr val="99CC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571" b="1" dirty="0">
                <a:solidFill>
                  <a:schemeClr val="bg1"/>
                </a:solidFill>
              </a:rPr>
              <a:t>70% </a:t>
            </a:r>
          </a:p>
          <a:p>
            <a:pPr algn="ctr"/>
            <a:r>
              <a:rPr lang="es-ES" sz="2286" b="1" dirty="0">
                <a:solidFill>
                  <a:schemeClr val="bg1"/>
                </a:solidFill>
              </a:rPr>
              <a:t>1er pago (inicio) </a:t>
            </a:r>
            <a:endParaRPr lang="es-ES" sz="2286" dirty="0">
              <a:solidFill>
                <a:schemeClr val="bg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544155" y="4217518"/>
            <a:ext cx="506293" cy="751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286" b="1" dirty="0"/>
              <a:t>+</a:t>
            </a:r>
            <a:endParaRPr lang="en-GB" sz="4286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2416966" y="4981670"/>
            <a:ext cx="2913824" cy="730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29" dirty="0">
                <a:ea typeface="Verdana" pitchFamily="34" charset="0"/>
                <a:cs typeface="Verdana" pitchFamily="34" charset="0"/>
              </a:rPr>
              <a:t>5 meses para semestre,</a:t>
            </a:r>
          </a:p>
          <a:p>
            <a:r>
              <a:rPr lang="es-ES" sz="1429" dirty="0" smtClean="0">
                <a:ea typeface="Verdana" pitchFamily="34" charset="0"/>
                <a:cs typeface="Verdana" pitchFamily="34" charset="0"/>
              </a:rPr>
              <a:t>7- </a:t>
            </a:r>
            <a:r>
              <a:rPr lang="es-ES" sz="1429" dirty="0">
                <a:ea typeface="Verdana" pitchFamily="34" charset="0"/>
                <a:cs typeface="Verdana" pitchFamily="34" charset="0"/>
              </a:rPr>
              <a:t>9 meses para </a:t>
            </a:r>
            <a:r>
              <a:rPr lang="es-ES" sz="1429" dirty="0" smtClean="0">
                <a:ea typeface="Verdana" pitchFamily="34" charset="0"/>
                <a:cs typeface="Verdana" pitchFamily="34" charset="0"/>
              </a:rPr>
              <a:t>curso </a:t>
            </a:r>
            <a:endParaRPr lang="es-ES" sz="1429" dirty="0">
              <a:ea typeface="Verdana" pitchFamily="34" charset="0"/>
              <a:cs typeface="Verdana" pitchFamily="34" charset="0"/>
            </a:endParaRPr>
          </a:p>
          <a:p>
            <a:endParaRPr lang="en-GB" sz="1286" dirty="0"/>
          </a:p>
        </p:txBody>
      </p:sp>
      <p:sp>
        <p:nvSpPr>
          <p:cNvPr id="17" name="CuadroTexto 16"/>
          <p:cNvSpPr txBox="1"/>
          <p:nvPr/>
        </p:nvSpPr>
        <p:spPr>
          <a:xfrm>
            <a:off x="6467708" y="4129582"/>
            <a:ext cx="3188926" cy="795859"/>
          </a:xfrm>
          <a:prstGeom prst="rect">
            <a:avLst/>
          </a:prstGeom>
          <a:solidFill>
            <a:srgbClr val="CCCC99"/>
          </a:solidFill>
          <a:ln>
            <a:solidFill>
              <a:srgbClr val="99CC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286" b="1" dirty="0"/>
              <a:t>30%</a:t>
            </a:r>
          </a:p>
          <a:p>
            <a:pPr algn="ctr"/>
            <a:r>
              <a:rPr lang="es-ES" sz="2286" b="1" dirty="0"/>
              <a:t>2º pago (vuelta)</a:t>
            </a:r>
            <a:endParaRPr lang="es-ES" sz="1286" dirty="0"/>
          </a:p>
        </p:txBody>
      </p:sp>
      <p:sp>
        <p:nvSpPr>
          <p:cNvPr id="4" name="CuadroTexto 3"/>
          <p:cNvSpPr txBox="1"/>
          <p:nvPr/>
        </p:nvSpPr>
        <p:spPr>
          <a:xfrm>
            <a:off x="6467709" y="5009104"/>
            <a:ext cx="3155521" cy="730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29" b="1" dirty="0">
                <a:ea typeface="Verdana" pitchFamily="34" charset="0"/>
                <a:cs typeface="Verdana" pitchFamily="34" charset="0"/>
              </a:rPr>
              <a:t>restante </a:t>
            </a:r>
            <a:r>
              <a:rPr lang="es-ES" sz="1429" dirty="0">
                <a:ea typeface="Verdana" pitchFamily="34" charset="0"/>
                <a:cs typeface="Verdana" pitchFamily="34" charset="0"/>
              </a:rPr>
              <a:t>de la duración real de meses o parte proporcional</a:t>
            </a:r>
          </a:p>
          <a:p>
            <a:endParaRPr lang="en-GB" sz="1286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48" y="353844"/>
            <a:ext cx="4414613" cy="72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2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2 Rectángulo"/>
          <p:cNvSpPr>
            <a:spLocks noChangeArrowheads="1"/>
          </p:cNvSpPr>
          <p:nvPr/>
        </p:nvSpPr>
        <p:spPr bwMode="auto">
          <a:xfrm>
            <a:off x="1936489" y="1692113"/>
            <a:ext cx="8153794" cy="77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96" tIns="45700" rIns="91396" bIns="45700">
            <a:spAutoFit/>
          </a:bodyPr>
          <a:lstStyle/>
          <a:p>
            <a:pPr algn="just">
              <a:defRPr/>
            </a:pPr>
            <a:r>
              <a:rPr lang="es-ES" sz="1429" b="1" dirty="0">
                <a:solidFill>
                  <a:srgbClr val="FF0000"/>
                </a:solidFill>
                <a:ea typeface="Verdana" pitchFamily="34" charset="0"/>
              </a:rPr>
              <a:t>		</a:t>
            </a:r>
          </a:p>
          <a:p>
            <a:pPr algn="just">
              <a:defRPr/>
            </a:pPr>
            <a:r>
              <a:rPr lang="es-ES" sz="2286" b="1" u="sng" dirty="0">
                <a:solidFill>
                  <a:srgbClr val="598981"/>
                </a:solidFill>
                <a:ea typeface="Verdana" pitchFamily="34" charset="0"/>
              </a:rPr>
              <a:t>¿Cómo y cuándo se cobran las ayudas?</a:t>
            </a:r>
          </a:p>
          <a:p>
            <a:pPr algn="just">
              <a:defRPr/>
            </a:pPr>
            <a:endParaRPr lang="es-ES" sz="714" b="1" u="sng" dirty="0">
              <a:solidFill>
                <a:srgbClr val="005782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936489" y="2535477"/>
            <a:ext cx="7896102" cy="1081578"/>
          </a:xfrm>
          <a:prstGeom prst="rect">
            <a:avLst/>
          </a:prstGeom>
          <a:solidFill>
            <a:srgbClr val="23415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714" b="1" i="1" dirty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ESTANCIAS DE CURSO COMPLETO</a:t>
            </a:r>
          </a:p>
          <a:p>
            <a:endParaRPr lang="es-ES" sz="1286" b="1" i="1" dirty="0">
              <a:solidFill>
                <a:schemeClr val="bg1"/>
              </a:solidFill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s-ES" sz="1714" b="1" i="1" dirty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Si los fondos los permiten, UPV amplía la cuantía de ayuda y se hace otro pago intermedio (aviso por email a los alumnos)</a:t>
            </a:r>
            <a:endParaRPr lang="en-GB" sz="1714" i="1" dirty="0">
              <a:solidFill>
                <a:schemeClr val="bg1"/>
              </a:solidFill>
            </a:endParaRPr>
          </a:p>
        </p:txBody>
      </p:sp>
      <p:sp>
        <p:nvSpPr>
          <p:cNvPr id="13" name="4 CuadroTexto"/>
          <p:cNvSpPr txBox="1">
            <a:spLocks noChangeArrowheads="1"/>
          </p:cNvSpPr>
          <p:nvPr/>
        </p:nvSpPr>
        <p:spPr bwMode="auto">
          <a:xfrm>
            <a:off x="1878389" y="1172912"/>
            <a:ext cx="8280920" cy="400069"/>
          </a:xfrm>
          <a:prstGeom prst="rect">
            <a:avLst/>
          </a:prstGeom>
          <a:solidFill>
            <a:srgbClr val="234151"/>
          </a:solidFill>
          <a:ln w="9525">
            <a:noFill/>
            <a:miter lim="800000"/>
            <a:headEnd/>
            <a:tailEnd/>
          </a:ln>
        </p:spPr>
        <p:txBody>
          <a:bodyPr wrap="square" lIns="91396" tIns="45700" rIns="91396" bIns="4570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ERASMUS+ (Estudios) – movilidad </a:t>
            </a:r>
            <a:r>
              <a:rPr lang="es-ES" sz="2000" b="1" dirty="0" err="1">
                <a:solidFill>
                  <a:schemeClr val="bg1"/>
                </a:solidFill>
              </a:rPr>
              <a:t>intraeuropea</a:t>
            </a:r>
            <a:r>
              <a:rPr lang="es-ES" sz="2000" b="1" dirty="0">
                <a:solidFill>
                  <a:schemeClr val="bg1"/>
                </a:solidFill>
              </a:rPr>
              <a:t> - Ayuda Económica de la UE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0289490" y="1175015"/>
            <a:ext cx="419538" cy="56829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wordArtVert" wrap="square" rtlCol="0">
            <a:spAutoFit/>
          </a:bodyPr>
          <a:lstStyle/>
          <a:p>
            <a:r>
              <a:rPr lang="es-ES" sz="1286" dirty="0">
                <a:solidFill>
                  <a:srgbClr val="234151"/>
                </a:solidFill>
              </a:rPr>
              <a:t>  AYUDAS ECONÓMICAS</a:t>
            </a:r>
            <a:endParaRPr lang="en-GB" sz="1286" dirty="0">
              <a:solidFill>
                <a:srgbClr val="234151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4226254" y="3998770"/>
            <a:ext cx="5606338" cy="2334613"/>
          </a:xfrm>
          <a:prstGeom prst="rect">
            <a:avLst/>
          </a:prstGeom>
          <a:solidFill>
            <a:schemeClr val="bg1"/>
          </a:solidFill>
          <a:ln w="76200">
            <a:solidFill>
              <a:srgbClr val="AE586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ES" sz="1714" b="1" i="1" u="sng" dirty="0">
              <a:solidFill>
                <a:srgbClr val="234151"/>
              </a:solidFill>
              <a:ea typeface="Verdana" pitchFamily="34" charset="0"/>
            </a:endParaRPr>
          </a:p>
          <a:p>
            <a:pPr algn="ctr"/>
            <a:r>
              <a:rPr lang="es-ES" sz="1714" b="1" i="1" u="sng" dirty="0">
                <a:solidFill>
                  <a:srgbClr val="234151"/>
                </a:solidFill>
                <a:ea typeface="Verdana" pitchFamily="34" charset="0"/>
              </a:rPr>
              <a:t>ESTANCIA SEMESTRE A</a:t>
            </a:r>
          </a:p>
          <a:p>
            <a:pPr algn="ctr"/>
            <a:r>
              <a:rPr lang="es-ES" sz="1714" b="1" i="1" dirty="0">
                <a:solidFill>
                  <a:srgbClr val="234151"/>
                </a:solidFill>
                <a:ea typeface="Verdana" pitchFamily="34" charset="0"/>
              </a:rPr>
              <a:t>¿ Durante la estancia SE PUEDE AMPLIAR a Curso Completo?</a:t>
            </a:r>
          </a:p>
          <a:p>
            <a:pPr algn="ctr"/>
            <a:endParaRPr lang="es-ES" sz="1714" b="1" i="1" dirty="0">
              <a:solidFill>
                <a:srgbClr val="234151"/>
              </a:solidFill>
              <a:ea typeface="Verdana" pitchFamily="34" charset="0"/>
            </a:endParaRPr>
          </a:p>
          <a:p>
            <a:pPr algn="ctr"/>
            <a:r>
              <a:rPr lang="es-ES" sz="1714" b="1" i="1" dirty="0">
                <a:solidFill>
                  <a:srgbClr val="234151"/>
                </a:solidFill>
                <a:ea typeface="Verdana" pitchFamily="34" charset="0"/>
              </a:rPr>
              <a:t>PERMITIDO</a:t>
            </a:r>
            <a:r>
              <a:rPr lang="es-ES" sz="1714" b="1" i="1" baseline="30000" dirty="0">
                <a:solidFill>
                  <a:srgbClr val="234151"/>
                </a:solidFill>
                <a:ea typeface="Verdana" pitchFamily="34" charset="0"/>
              </a:rPr>
              <a:t>(*) </a:t>
            </a:r>
            <a:endParaRPr lang="es-ES" sz="1714" b="1" i="1" dirty="0">
              <a:solidFill>
                <a:srgbClr val="234151"/>
              </a:solidFill>
              <a:ea typeface="Verdana" pitchFamily="34" charset="0"/>
            </a:endParaRPr>
          </a:p>
          <a:p>
            <a:pPr algn="ctr"/>
            <a:r>
              <a:rPr lang="es-ES" sz="1286" b="1" i="1" baseline="30000" dirty="0" smtClean="0">
                <a:solidFill>
                  <a:srgbClr val="234151"/>
                </a:solidFill>
                <a:ea typeface="Verdana" pitchFamily="34" charset="0"/>
              </a:rPr>
              <a:t>(*) </a:t>
            </a:r>
            <a:r>
              <a:rPr lang="es-ES" sz="1286" b="1" i="1" dirty="0">
                <a:solidFill>
                  <a:srgbClr val="234151"/>
                </a:solidFill>
                <a:ea typeface="Verdana" pitchFamily="34" charset="0"/>
              </a:rPr>
              <a:t>previo </a:t>
            </a:r>
            <a:r>
              <a:rPr lang="es-ES" sz="1286" b="1" i="1" dirty="0" smtClean="0">
                <a:solidFill>
                  <a:srgbClr val="234151"/>
                </a:solidFill>
                <a:ea typeface="Verdana" pitchFamily="34" charset="0"/>
              </a:rPr>
              <a:t>acuerdo centro UPV, universidad destino, </a:t>
            </a:r>
          </a:p>
          <a:p>
            <a:pPr algn="ctr"/>
            <a:r>
              <a:rPr lang="es-ES" sz="1286" b="1" i="1" dirty="0" smtClean="0">
                <a:solidFill>
                  <a:srgbClr val="234151"/>
                </a:solidFill>
                <a:ea typeface="Verdana" pitchFamily="34" charset="0"/>
              </a:rPr>
              <a:t>y siempre que haya meses Erasmus disponibles</a:t>
            </a:r>
            <a:endParaRPr lang="es-ES" sz="1286" b="1" i="1" dirty="0">
              <a:solidFill>
                <a:srgbClr val="234151"/>
              </a:solidFill>
              <a:ea typeface="Verdana" pitchFamily="34" charset="0"/>
            </a:endParaRPr>
          </a:p>
          <a:p>
            <a:pPr algn="ctr"/>
            <a:endParaRPr lang="es-ES" sz="1714" b="1" i="1" dirty="0">
              <a:solidFill>
                <a:srgbClr val="234151"/>
              </a:solidFill>
              <a:ea typeface="Verdana" pitchFamily="34" charset="0"/>
            </a:endParaRPr>
          </a:p>
        </p:txBody>
      </p:sp>
      <p:pic>
        <p:nvPicPr>
          <p:cNvPr id="19" name="Imagen 18" descr="Pregunta Signo De Interrogación - Imagen gratis en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352" y="4570651"/>
            <a:ext cx="1388726" cy="13887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48" y="353844"/>
            <a:ext cx="4414613" cy="72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7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2 Rectángulo"/>
          <p:cNvSpPr>
            <a:spLocks noChangeArrowheads="1"/>
          </p:cNvSpPr>
          <p:nvPr/>
        </p:nvSpPr>
        <p:spPr bwMode="auto">
          <a:xfrm>
            <a:off x="2032692" y="1723687"/>
            <a:ext cx="8126617" cy="5106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96" tIns="45700" rIns="91396" bIns="45700">
            <a:spAutoFit/>
          </a:bodyPr>
          <a:lstStyle/>
          <a:p>
            <a:pPr>
              <a:defRPr/>
            </a:pPr>
            <a:endParaRPr lang="es-ES" sz="1429" b="1" dirty="0">
              <a:solidFill>
                <a:srgbClr val="598981"/>
              </a:solidFill>
              <a:ea typeface="Verdana" pitchFamily="34" charset="0"/>
            </a:endParaRPr>
          </a:p>
          <a:p>
            <a:pPr>
              <a:defRPr/>
            </a:pPr>
            <a:r>
              <a:rPr lang="es-ES" sz="2286" b="1" dirty="0">
                <a:solidFill>
                  <a:srgbClr val="598981"/>
                </a:solidFill>
                <a:ea typeface="Verdana" pitchFamily="34" charset="0"/>
              </a:rPr>
              <a:t>OTRAS AYUDAS ECONÓMICAS</a:t>
            </a:r>
          </a:p>
          <a:p>
            <a:pPr>
              <a:defRPr/>
            </a:pPr>
            <a:r>
              <a:rPr lang="es-ES" sz="1429" dirty="0">
                <a:ea typeface="Verdana" pitchFamily="34" charset="0"/>
                <a:cs typeface="Verdana" pitchFamily="34" charset="0"/>
              </a:rPr>
              <a:t>        </a:t>
            </a:r>
          </a:p>
          <a:p>
            <a:pPr>
              <a:defRPr/>
            </a:pPr>
            <a:r>
              <a:rPr lang="es-ES" sz="2000" b="1" u="sng" dirty="0">
                <a:solidFill>
                  <a:srgbClr val="598981"/>
                </a:solidFill>
                <a:ea typeface="Verdana" pitchFamily="34" charset="0"/>
                <a:cs typeface="Verdana" pitchFamily="34" charset="0"/>
              </a:rPr>
              <a:t>Ayudas Erasmus+ para personas con diversidad funcional </a:t>
            </a:r>
          </a:p>
          <a:p>
            <a:pPr>
              <a:defRPr/>
            </a:pPr>
            <a:endParaRPr lang="es-ES" sz="1429" b="1" dirty="0">
              <a:solidFill>
                <a:srgbClr val="598981"/>
              </a:solidFill>
              <a:ea typeface="Verdana" pitchFamily="34" charset="0"/>
              <a:cs typeface="Verdana" pitchFamily="34" charset="0"/>
            </a:endParaRPr>
          </a:p>
          <a:p>
            <a:pPr lvl="1">
              <a:defRPr/>
            </a:pPr>
            <a:r>
              <a:rPr lang="es-ES" sz="1429" dirty="0" smtClean="0">
                <a:ea typeface="Verdana" pitchFamily="34" charset="0"/>
                <a:cs typeface="Verdana" pitchFamily="34" charset="0"/>
              </a:rPr>
              <a:t>Para gastos extraordinarios que no queden cubiertos por la ayuda mensual adicional de 250€</a:t>
            </a:r>
          </a:p>
          <a:p>
            <a:pPr lvl="1">
              <a:defRPr/>
            </a:pPr>
            <a:r>
              <a:rPr lang="es-ES" sz="1429" dirty="0" smtClean="0">
                <a:ea typeface="Verdana" pitchFamily="34" charset="0"/>
                <a:cs typeface="Verdana" pitchFamily="34" charset="0"/>
              </a:rPr>
              <a:t>Personas </a:t>
            </a:r>
            <a:r>
              <a:rPr lang="es-ES" sz="1429" dirty="0">
                <a:ea typeface="Verdana" pitchFamily="34" charset="0"/>
                <a:cs typeface="Verdana" pitchFamily="34" charset="0"/>
              </a:rPr>
              <a:t>con diversidad funcional </a:t>
            </a:r>
            <a:r>
              <a:rPr lang="es-ES" sz="1429" b="1" dirty="0">
                <a:ea typeface="Verdana" pitchFamily="34" charset="0"/>
                <a:cs typeface="Verdana" pitchFamily="34" charset="0"/>
              </a:rPr>
              <a:t>mín. 33% </a:t>
            </a:r>
            <a:r>
              <a:rPr lang="es-ES" sz="1143" i="1" dirty="0">
                <a:ea typeface="Verdana" pitchFamily="34" charset="0"/>
                <a:cs typeface="Verdana" pitchFamily="34" charset="0"/>
              </a:rPr>
              <a:t>(Debe indicarse en el momento de la solicitud)</a:t>
            </a:r>
          </a:p>
          <a:p>
            <a:pPr marL="244816" indent="-244816">
              <a:buFont typeface="Arial" panose="020B0604020202020204" pitchFamily="34" charset="0"/>
              <a:buChar char="•"/>
              <a:defRPr/>
            </a:pPr>
            <a:endParaRPr lang="es-ES" sz="1429" dirty="0"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es-ES" sz="2000" b="1" u="sng" dirty="0">
                <a:solidFill>
                  <a:srgbClr val="598981"/>
                </a:solidFill>
                <a:ea typeface="Verdana" pitchFamily="34" charset="0"/>
                <a:cs typeface="Verdana" pitchFamily="34" charset="0"/>
              </a:rPr>
              <a:t>Becas de Generalitat Valenciana</a:t>
            </a:r>
          </a:p>
          <a:p>
            <a:pPr lvl="1">
              <a:defRPr/>
            </a:pPr>
            <a:endParaRPr lang="es-ES" sz="1429" dirty="0">
              <a:ea typeface="Verdana" pitchFamily="34" charset="0"/>
              <a:cs typeface="Verdana" pitchFamily="34" charset="0"/>
            </a:endParaRPr>
          </a:p>
          <a:p>
            <a:pPr lvl="1">
              <a:defRPr/>
            </a:pPr>
            <a:r>
              <a:rPr lang="es-ES" sz="1429" dirty="0">
                <a:ea typeface="Verdana" pitchFamily="34" charset="0"/>
                <a:cs typeface="Verdana" pitchFamily="34" charset="0"/>
              </a:rPr>
              <a:t>Las bases diferentes cada año </a:t>
            </a:r>
            <a:r>
              <a:rPr lang="es-ES" sz="1286" dirty="0">
                <a:ea typeface="Verdana" pitchFamily="34" charset="0"/>
                <a:cs typeface="Verdana" pitchFamily="34" charset="0"/>
              </a:rPr>
              <a:t>(tienen en cuenta nota e ingresos familiares/personales)</a:t>
            </a:r>
          </a:p>
          <a:p>
            <a:pPr lvl="1">
              <a:defRPr/>
            </a:pPr>
            <a:r>
              <a:rPr lang="es-ES" sz="1429" dirty="0" smtClean="0">
                <a:ea typeface="Verdana" pitchFamily="34" charset="0"/>
                <a:cs typeface="Verdana" pitchFamily="34" charset="0"/>
              </a:rPr>
              <a:t>Hasta ahora, solo estudiantes </a:t>
            </a:r>
            <a:r>
              <a:rPr lang="es-ES" sz="1429" dirty="0">
                <a:ea typeface="Verdana" pitchFamily="34" charset="0"/>
                <a:cs typeface="Verdana" pitchFamily="34" charset="0"/>
              </a:rPr>
              <a:t>de GRADO</a:t>
            </a:r>
          </a:p>
          <a:p>
            <a:pPr lvl="1">
              <a:defRPr/>
            </a:pPr>
            <a:r>
              <a:rPr lang="es-ES" sz="1429" b="1" dirty="0">
                <a:ea typeface="Verdana" pitchFamily="34" charset="0"/>
                <a:cs typeface="Verdana" pitchFamily="34" charset="0"/>
              </a:rPr>
              <a:t>No se solicitan. La UPV transmite los datos a </a:t>
            </a:r>
            <a:r>
              <a:rPr lang="es-ES" sz="1429" b="1" dirty="0" err="1">
                <a:ea typeface="Verdana" pitchFamily="34" charset="0"/>
                <a:cs typeface="Verdana" pitchFamily="34" charset="0"/>
              </a:rPr>
              <a:t>Conselleria</a:t>
            </a:r>
            <a:r>
              <a:rPr lang="es-ES" sz="1429" b="1" dirty="0">
                <a:ea typeface="Verdana" pitchFamily="34" charset="0"/>
                <a:cs typeface="Verdana" pitchFamily="34" charset="0"/>
              </a:rPr>
              <a:t>.</a:t>
            </a:r>
          </a:p>
          <a:p>
            <a:pPr lvl="1">
              <a:defRPr/>
            </a:pPr>
            <a:r>
              <a:rPr lang="es-ES" sz="1429" dirty="0">
                <a:ea typeface="Verdana" pitchFamily="34" charset="0"/>
                <a:cs typeface="Verdana" pitchFamily="34" charset="0"/>
              </a:rPr>
              <a:t>Presupuesto limitado  (menos del 10% de Erasmus tendrán esta beca)</a:t>
            </a:r>
          </a:p>
          <a:p>
            <a:pPr marL="244816" indent="-244816">
              <a:buFont typeface="Arial" charset="0"/>
              <a:buChar char="•"/>
              <a:defRPr/>
            </a:pPr>
            <a:endParaRPr lang="es-ES" sz="1429" dirty="0"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es-ES" sz="2000" b="1" u="sng" dirty="0">
                <a:solidFill>
                  <a:srgbClr val="598981"/>
                </a:solidFill>
                <a:ea typeface="Verdana" pitchFamily="34" charset="0"/>
                <a:cs typeface="Verdana" pitchFamily="34" charset="0"/>
              </a:rPr>
              <a:t>Banco Santander – Erasmus </a:t>
            </a:r>
          </a:p>
          <a:p>
            <a:pPr>
              <a:defRPr/>
            </a:pPr>
            <a:endParaRPr lang="es-ES" sz="1429" b="1" dirty="0">
              <a:solidFill>
                <a:srgbClr val="598981"/>
              </a:solidFill>
              <a:ea typeface="Verdana" pitchFamily="34" charset="0"/>
              <a:cs typeface="Verdana" pitchFamily="34" charset="0"/>
            </a:endParaRPr>
          </a:p>
          <a:p>
            <a:pPr lvl="1">
              <a:defRPr/>
            </a:pPr>
            <a:r>
              <a:rPr lang="es-ES" sz="1429" dirty="0">
                <a:ea typeface="Verdana" pitchFamily="34" charset="0"/>
                <a:cs typeface="Verdana" pitchFamily="34" charset="0"/>
              </a:rPr>
              <a:t>Condicionado a cuenta bancaria Santander</a:t>
            </a:r>
          </a:p>
          <a:p>
            <a:pPr lvl="1">
              <a:defRPr/>
            </a:pPr>
            <a:r>
              <a:rPr lang="es-ES" sz="1429" dirty="0">
                <a:ea typeface="Verdana" pitchFamily="34" charset="0"/>
                <a:cs typeface="Verdana" pitchFamily="34" charset="0"/>
              </a:rPr>
              <a:t>Muchas ayudas pero </a:t>
            </a:r>
            <a:r>
              <a:rPr lang="es-ES" sz="1429" b="1" dirty="0">
                <a:ea typeface="Verdana" pitchFamily="34" charset="0"/>
                <a:cs typeface="Verdana" pitchFamily="34" charset="0"/>
              </a:rPr>
              <a:t>muy poco dinero (95 % ayudas: 150€ por persona)</a:t>
            </a:r>
          </a:p>
          <a:p>
            <a:pPr lvl="1">
              <a:defRPr/>
            </a:pPr>
            <a:r>
              <a:rPr lang="es-ES" sz="1429" dirty="0">
                <a:ea typeface="Verdana" pitchFamily="34" charset="0"/>
                <a:cs typeface="Verdana" pitchFamily="34" charset="0"/>
              </a:rPr>
              <a:t>Unas pocas ayudas (2-3) más cuantiosas para estudiantes con diversidad funcional y buen expediente</a:t>
            </a:r>
          </a:p>
          <a:p>
            <a:pPr lvl="1">
              <a:defRPr/>
            </a:pPr>
            <a:r>
              <a:rPr lang="es-ES" sz="1429" b="1" dirty="0">
                <a:ea typeface="Verdana" pitchFamily="34" charset="0"/>
                <a:cs typeface="Verdana" pitchFamily="34" charset="0"/>
              </a:rPr>
              <a:t>Solicitudes</a:t>
            </a:r>
            <a:r>
              <a:rPr lang="es-ES" sz="1429" dirty="0">
                <a:ea typeface="Verdana" pitchFamily="34" charset="0"/>
                <a:cs typeface="Verdana" pitchFamily="34" charset="0"/>
              </a:rPr>
              <a:t> </a:t>
            </a:r>
            <a:r>
              <a:rPr lang="es-ES" sz="1429" u="sng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www.becas-santander.com/es </a:t>
            </a:r>
            <a:r>
              <a:rPr lang="es-ES" sz="1429" dirty="0">
                <a:ea typeface="Verdana" pitchFamily="34" charset="0"/>
                <a:cs typeface="Verdana" pitchFamily="34" charset="0"/>
              </a:rPr>
              <a:t>+ intranet UPV (aplicación AIRE)</a:t>
            </a:r>
          </a:p>
        </p:txBody>
      </p:sp>
      <p:sp>
        <p:nvSpPr>
          <p:cNvPr id="6" name="4 CuadroTexto"/>
          <p:cNvSpPr txBox="1">
            <a:spLocks noChangeArrowheads="1"/>
          </p:cNvSpPr>
          <p:nvPr/>
        </p:nvSpPr>
        <p:spPr bwMode="auto">
          <a:xfrm>
            <a:off x="1878389" y="1135334"/>
            <a:ext cx="8280920" cy="400069"/>
          </a:xfrm>
          <a:prstGeom prst="rect">
            <a:avLst/>
          </a:prstGeom>
          <a:solidFill>
            <a:srgbClr val="234151"/>
          </a:solidFill>
          <a:ln w="9525">
            <a:noFill/>
            <a:miter lim="800000"/>
            <a:headEnd/>
            <a:tailEnd/>
          </a:ln>
        </p:spPr>
        <p:txBody>
          <a:bodyPr wrap="square" lIns="91396" tIns="45700" rIns="91396" bIns="4570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ERASMUS+ (Estudios) – movilidad </a:t>
            </a:r>
            <a:r>
              <a:rPr lang="es-ES" sz="2000" b="1" dirty="0" err="1">
                <a:solidFill>
                  <a:schemeClr val="bg1"/>
                </a:solidFill>
              </a:rPr>
              <a:t>intraeuropea</a:t>
            </a:r>
            <a:r>
              <a:rPr lang="es-ES" sz="2000" b="1" dirty="0">
                <a:solidFill>
                  <a:schemeClr val="bg1"/>
                </a:solidFill>
              </a:rPr>
              <a:t> - Ayuda Económica de la UE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0289146" y="1135334"/>
            <a:ext cx="419538" cy="60232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wordArtVert" wrap="square" rtlCol="0">
            <a:spAutoFit/>
          </a:bodyPr>
          <a:lstStyle/>
          <a:p>
            <a:r>
              <a:rPr lang="es-ES" sz="1286" dirty="0">
                <a:solidFill>
                  <a:srgbClr val="234151"/>
                </a:solidFill>
              </a:rPr>
              <a:t>OTRAS AYUDAS ECONÓMICAS</a:t>
            </a:r>
            <a:endParaRPr lang="en-GB" sz="1286" dirty="0">
              <a:solidFill>
                <a:srgbClr val="23415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48" y="353844"/>
            <a:ext cx="4414613" cy="72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4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2 Rectángulo"/>
          <p:cNvSpPr>
            <a:spLocks noChangeArrowheads="1"/>
          </p:cNvSpPr>
          <p:nvPr/>
        </p:nvSpPr>
        <p:spPr bwMode="auto">
          <a:xfrm>
            <a:off x="2032692" y="1848947"/>
            <a:ext cx="8126617" cy="839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96" tIns="45700" rIns="91396" bIns="45700">
            <a:spAutoFit/>
          </a:bodyPr>
          <a:lstStyle/>
          <a:p>
            <a:pPr>
              <a:defRPr/>
            </a:pPr>
            <a:endParaRPr lang="es-ES" sz="1429" b="1" dirty="0">
              <a:solidFill>
                <a:srgbClr val="598981"/>
              </a:solidFill>
              <a:ea typeface="Verdana" pitchFamily="34" charset="0"/>
            </a:endParaRPr>
          </a:p>
          <a:p>
            <a:pPr>
              <a:defRPr/>
            </a:pPr>
            <a:r>
              <a:rPr lang="es-ES" sz="2000" b="1" dirty="0">
                <a:solidFill>
                  <a:srgbClr val="598981"/>
                </a:solidFill>
                <a:ea typeface="Verdana" pitchFamily="34" charset="0"/>
              </a:rPr>
              <a:t>OTRAS AYUDAS ECONÓMICAS</a:t>
            </a:r>
          </a:p>
          <a:p>
            <a:pPr>
              <a:defRPr/>
            </a:pPr>
            <a:r>
              <a:rPr lang="es-ES" sz="1429" dirty="0">
                <a:ea typeface="Verdana" pitchFamily="34" charset="0"/>
                <a:cs typeface="Verdana" pitchFamily="34" charset="0"/>
              </a:rPr>
              <a:t>        </a:t>
            </a:r>
          </a:p>
        </p:txBody>
      </p:sp>
      <p:sp>
        <p:nvSpPr>
          <p:cNvPr id="6" name="4 CuadroTexto"/>
          <p:cNvSpPr txBox="1">
            <a:spLocks noChangeArrowheads="1"/>
          </p:cNvSpPr>
          <p:nvPr/>
        </p:nvSpPr>
        <p:spPr bwMode="auto">
          <a:xfrm>
            <a:off x="1878389" y="1260594"/>
            <a:ext cx="8280920" cy="400069"/>
          </a:xfrm>
          <a:prstGeom prst="rect">
            <a:avLst/>
          </a:prstGeom>
          <a:solidFill>
            <a:srgbClr val="234151"/>
          </a:solidFill>
          <a:ln w="9525">
            <a:noFill/>
            <a:miter lim="800000"/>
            <a:headEnd/>
            <a:tailEnd/>
          </a:ln>
        </p:spPr>
        <p:txBody>
          <a:bodyPr wrap="square" lIns="91396" tIns="45700" rIns="91396" bIns="4570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ERASMUS+ (Estudios) – movilidad </a:t>
            </a:r>
            <a:r>
              <a:rPr lang="es-ES" sz="2000" b="1" dirty="0" err="1">
                <a:solidFill>
                  <a:schemeClr val="bg1"/>
                </a:solidFill>
              </a:rPr>
              <a:t>intraeuropea</a:t>
            </a:r>
            <a:r>
              <a:rPr lang="es-ES" sz="2000" b="1" dirty="0">
                <a:solidFill>
                  <a:schemeClr val="bg1"/>
                </a:solidFill>
              </a:rPr>
              <a:t> - Ayuda Económica de la </a:t>
            </a:r>
            <a:r>
              <a:rPr lang="es-ES" sz="2000" b="1" dirty="0" smtClean="0">
                <a:solidFill>
                  <a:schemeClr val="bg1"/>
                </a:solidFill>
              </a:rPr>
              <a:t>UE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0289146" y="1260594"/>
            <a:ext cx="419538" cy="60232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wordArtVert" wrap="square" rtlCol="0">
            <a:spAutoFit/>
          </a:bodyPr>
          <a:lstStyle/>
          <a:p>
            <a:r>
              <a:rPr lang="es-ES" sz="1286" dirty="0">
                <a:solidFill>
                  <a:srgbClr val="234151"/>
                </a:solidFill>
              </a:rPr>
              <a:t>OTRAS AYUDAS ECONÓMICAS</a:t>
            </a:r>
            <a:endParaRPr lang="en-GB" sz="1286" dirty="0">
              <a:solidFill>
                <a:srgbClr val="23415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725845" y="3041099"/>
            <a:ext cx="6344691" cy="2378600"/>
          </a:xfrm>
          <a:prstGeom prst="rect">
            <a:avLst/>
          </a:prstGeom>
          <a:solidFill>
            <a:schemeClr val="bg1"/>
          </a:solidFill>
          <a:ln w="76200" cap="rnd">
            <a:solidFill>
              <a:srgbClr val="AE5862"/>
            </a:solidFill>
          </a:ln>
        </p:spPr>
        <p:txBody>
          <a:bodyPr wrap="square" rtlCol="0">
            <a:spAutoFit/>
          </a:bodyPr>
          <a:lstStyle/>
          <a:p>
            <a:pPr marL="14742" indent="-14742" algn="ctr"/>
            <a:endParaRPr lang="es-ES" sz="1714" b="1" i="1" dirty="0">
              <a:solidFill>
                <a:srgbClr val="930B76"/>
              </a:solidFill>
              <a:ea typeface="Verdana" pitchFamily="34" charset="0"/>
            </a:endParaRPr>
          </a:p>
          <a:p>
            <a:pPr marL="14742" indent="-14742" algn="ctr"/>
            <a:r>
              <a:rPr lang="es-ES" sz="2286" b="1" i="1" dirty="0">
                <a:solidFill>
                  <a:srgbClr val="AE5862"/>
                </a:solidFill>
                <a:ea typeface="Verdana" pitchFamily="34" charset="0"/>
              </a:rPr>
              <a:t>BECA MEC o GENERALITAT</a:t>
            </a:r>
          </a:p>
          <a:p>
            <a:pPr marL="14742" indent="-14742" algn="ctr"/>
            <a:endParaRPr lang="es-ES" sz="1714" b="1" i="1" dirty="0">
              <a:solidFill>
                <a:srgbClr val="AE5862"/>
              </a:solidFill>
              <a:ea typeface="Verdana" pitchFamily="34" charset="0"/>
            </a:endParaRPr>
          </a:p>
          <a:p>
            <a:pPr marL="14742" indent="-14742" algn="ctr"/>
            <a:r>
              <a:rPr lang="es-ES" sz="1714" b="1" i="1" dirty="0">
                <a:solidFill>
                  <a:srgbClr val="AE5862"/>
                </a:solidFill>
                <a:ea typeface="Verdana" pitchFamily="34" charset="0"/>
              </a:rPr>
              <a:t>¿Es compatible con la ayuda ERASMUS?</a:t>
            </a:r>
          </a:p>
          <a:p>
            <a:pPr marL="14742" indent="-14742" algn="ctr"/>
            <a:endParaRPr lang="es-ES" sz="1714" b="1" i="1" dirty="0">
              <a:solidFill>
                <a:srgbClr val="930B76"/>
              </a:solidFill>
              <a:ea typeface="Verdana" pitchFamily="34" charset="0"/>
            </a:endParaRPr>
          </a:p>
          <a:p>
            <a:pPr marL="14742" indent="-14742" algn="ctr"/>
            <a:endParaRPr lang="es-ES" sz="1714" b="1" i="1" dirty="0">
              <a:solidFill>
                <a:srgbClr val="930B76"/>
              </a:solidFill>
              <a:ea typeface="Verdana" pitchFamily="34" charset="0"/>
            </a:endParaRPr>
          </a:p>
          <a:p>
            <a:pPr marL="14742" indent="-14742" algn="ctr"/>
            <a:r>
              <a:rPr lang="es-ES" sz="2286" b="1" i="1" dirty="0">
                <a:solidFill>
                  <a:srgbClr val="234151"/>
                </a:solidFill>
                <a:ea typeface="Verdana" pitchFamily="34" charset="0"/>
              </a:rPr>
              <a:t>SÍ, </a:t>
            </a:r>
            <a:r>
              <a:rPr lang="es-ES" sz="2286" b="1" i="1" dirty="0" smtClean="0">
                <a:solidFill>
                  <a:srgbClr val="234151"/>
                </a:solidFill>
                <a:ea typeface="Verdana" pitchFamily="34" charset="0"/>
              </a:rPr>
              <a:t>solicítala </a:t>
            </a:r>
            <a:r>
              <a:rPr lang="es-ES" sz="2286" b="1" i="1" dirty="0">
                <a:solidFill>
                  <a:srgbClr val="234151"/>
                </a:solidFill>
                <a:ea typeface="Verdana" pitchFamily="34" charset="0"/>
              </a:rPr>
              <a:t>como lo harías si estudiaras en la UPV.</a:t>
            </a:r>
          </a:p>
          <a:p>
            <a:pPr marL="1538772" indent="-72573" algn="ctr"/>
            <a:endParaRPr lang="es-ES" sz="1714" b="1" i="1" dirty="0">
              <a:solidFill>
                <a:schemeClr val="bg1"/>
              </a:solidFill>
              <a:ea typeface="Verdana" pitchFamily="34" charset="0"/>
            </a:endParaRPr>
          </a:p>
        </p:txBody>
      </p:sp>
      <p:pic>
        <p:nvPicPr>
          <p:cNvPr id="10" name="Imagen 9" descr="Pregunta Signo De Interrogación - Imagen gratis en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926" y="3057693"/>
            <a:ext cx="1627570" cy="162757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48" y="353844"/>
            <a:ext cx="4414613" cy="72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8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2 Rectángulo"/>
          <p:cNvSpPr>
            <a:spLocks noChangeArrowheads="1"/>
          </p:cNvSpPr>
          <p:nvPr/>
        </p:nvSpPr>
        <p:spPr bwMode="auto">
          <a:xfrm>
            <a:off x="1718297" y="1711427"/>
            <a:ext cx="8464970" cy="30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96" tIns="45700" rIns="91396" bIns="45700">
            <a:spAutoFit/>
          </a:bodyPr>
          <a:lstStyle/>
          <a:p>
            <a:pPr algn="ctr">
              <a:defRPr/>
            </a:pPr>
            <a:r>
              <a:rPr lang="es-ES" sz="1400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La selección la hacemos en la ETSIE</a:t>
            </a:r>
            <a:endParaRPr lang="es-ES" sz="1400" dirty="0">
              <a:solidFill>
                <a:srgbClr val="FF0000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972440"/>
              </p:ext>
            </p:extLst>
          </p:nvPr>
        </p:nvGraphicFramePr>
        <p:xfrm>
          <a:off x="1718297" y="2069928"/>
          <a:ext cx="8018452" cy="4129049"/>
        </p:xfrm>
        <a:graphic>
          <a:graphicData uri="http://schemas.openxmlformats.org/drawingml/2006/table">
            <a:tbl>
              <a:tblPr firstRow="1" firstCol="1" bandRow="1"/>
              <a:tblGrid>
                <a:gridCol w="2766963">
                  <a:extLst>
                    <a:ext uri="{9D8B030D-6E8A-4147-A177-3AD203B41FA5}">
                      <a16:colId xmlns:a16="http://schemas.microsoft.com/office/drawing/2014/main" val="1478382175"/>
                    </a:ext>
                  </a:extLst>
                </a:gridCol>
                <a:gridCol w="2578671">
                  <a:extLst>
                    <a:ext uri="{9D8B030D-6E8A-4147-A177-3AD203B41FA5}">
                      <a16:colId xmlns:a16="http://schemas.microsoft.com/office/drawing/2014/main" val="2045549764"/>
                    </a:ext>
                  </a:extLst>
                </a:gridCol>
                <a:gridCol w="2672818">
                  <a:extLst>
                    <a:ext uri="{9D8B030D-6E8A-4147-A177-3AD203B41FA5}">
                      <a16:colId xmlns:a16="http://schemas.microsoft.com/office/drawing/2014/main" val="1857961207"/>
                    </a:ext>
                  </a:extLst>
                </a:gridCol>
              </a:tblGrid>
              <a:tr h="53732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3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Erasmus+ Estudios</a:t>
                      </a:r>
                      <a:endParaRPr lang="en-GB" sz="23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3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Actividad</a:t>
                      </a:r>
                      <a:endParaRPr lang="en-GB" sz="1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Calendario provisional convocatoria </a:t>
                      </a:r>
                      <a:r>
                        <a:rPr lang="es-ES" sz="17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2024-25 </a:t>
                      </a:r>
                      <a:r>
                        <a:rPr lang="es-ES" sz="1400" b="1" baseline="30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(*)</a:t>
                      </a:r>
                      <a:endParaRPr lang="en-GB" sz="1400" baseline="30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504781"/>
                  </a:ext>
                </a:extLst>
              </a:tr>
              <a:tr h="4037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Inicio</a:t>
                      </a: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F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</a:t>
                      </a: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586819"/>
                  </a:ext>
                </a:extLst>
              </a:tr>
              <a:tr h="4037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Solicitudes</a:t>
                      </a:r>
                      <a:endParaRPr lang="en-GB" sz="17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F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s-E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noviembre </a:t>
                      </a:r>
                      <a:r>
                        <a:rPr lang="es-E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noviembre</a:t>
                      </a:r>
                      <a:r>
                        <a:rPr lang="es-ES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708197"/>
                  </a:ext>
                </a:extLst>
              </a:tr>
              <a:tr h="4037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Pruebas idiomas 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FC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Semana del 12 al 16 d</a:t>
                      </a:r>
                      <a:r>
                        <a:rPr lang="es-E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iciembre </a:t>
                      </a:r>
                      <a:r>
                        <a:rPr lang="es-E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938321"/>
                  </a:ext>
                </a:extLst>
              </a:tr>
              <a:tr h="550711">
                <a:tc>
                  <a:txBody>
                    <a:bodyPr/>
                    <a:lstStyle/>
                    <a:p>
                      <a:pPr marL="0" marR="0" lvl="0" indent="0" algn="ctr" defTabSz="913961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Publicación de listas </a:t>
                      </a:r>
                      <a:r>
                        <a:rPr lang="es-ES" sz="1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provisionales </a:t>
                      </a:r>
                      <a:r>
                        <a:rPr lang="es-ES" sz="17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(**)</a:t>
                      </a:r>
                      <a:endParaRPr lang="en-GB" sz="1700" baseline="30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F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es-E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enero </a:t>
                      </a:r>
                      <a:r>
                        <a:rPr lang="es-E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lang="es-E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enero </a:t>
                      </a:r>
                      <a:r>
                        <a:rPr lang="es-E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1330088"/>
                  </a:ext>
                </a:extLst>
              </a:tr>
              <a:tr h="438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Listado definitivo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FC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Fecha</a:t>
                      </a:r>
                      <a:r>
                        <a:rPr lang="es-ES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listado </a:t>
                      </a:r>
                      <a:r>
                        <a:rPr lang="es-ES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provisional + 10 días (aprox. final enero)</a:t>
                      </a: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6502186"/>
                  </a:ext>
                </a:extLst>
              </a:tr>
              <a:tr h="5330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Adjudicación de destinos (subasta pública)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FC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Fecha provisional: jueves</a:t>
                      </a:r>
                      <a:r>
                        <a:rPr lang="es-ES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</a:t>
                      </a:r>
                      <a:r>
                        <a:rPr lang="es-ES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febrero, 12:30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2810620"/>
                  </a:ext>
                </a:extLst>
              </a:tr>
              <a:tr h="8150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Entrega de aceptación destino</a:t>
                      </a:r>
                      <a:r>
                        <a:rPr lang="es-ES" sz="17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(firma digital)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FC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febrero (fecha adjudicación definitiva + 10 días)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916555"/>
                  </a:ext>
                </a:extLst>
              </a:tr>
            </a:tbl>
          </a:graphicData>
        </a:graphic>
      </p:graphicFrame>
      <p:sp>
        <p:nvSpPr>
          <p:cNvPr id="18" name="CuadroTexto 17"/>
          <p:cNvSpPr txBox="1"/>
          <p:nvPr/>
        </p:nvSpPr>
        <p:spPr>
          <a:xfrm>
            <a:off x="1718297" y="6215721"/>
            <a:ext cx="8281446" cy="950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29" baseline="30000" dirty="0" smtClean="0">
                <a:ea typeface="Verdana" pitchFamily="34" charset="0"/>
                <a:cs typeface="Verdana" pitchFamily="34" charset="0"/>
              </a:rPr>
              <a:t>(*)</a:t>
            </a:r>
            <a:r>
              <a:rPr lang="es-ES" sz="1429" dirty="0">
                <a:ea typeface="Verdana" pitchFamily="34" charset="0"/>
                <a:cs typeface="Verdana" pitchFamily="34" charset="0"/>
              </a:rPr>
              <a:t> Anuncio convocatoria definitiva: Página web, Instagram @</a:t>
            </a:r>
            <a:r>
              <a:rPr lang="es-ES" sz="1429" dirty="0" err="1" smtClean="0">
                <a:ea typeface="Verdana" pitchFamily="34" charset="0"/>
                <a:cs typeface="Verdana" pitchFamily="34" charset="0"/>
              </a:rPr>
              <a:t>intercambioetsie.upv</a:t>
            </a:r>
            <a:r>
              <a:rPr lang="es-ES" sz="1429" dirty="0" smtClean="0">
                <a:ea typeface="Verdana" pitchFamily="34" charset="0"/>
                <a:cs typeface="Verdana" pitchFamily="34" charset="0"/>
              </a:rPr>
              <a:t> , </a:t>
            </a:r>
            <a:r>
              <a:rPr lang="es-ES" sz="1429" dirty="0">
                <a:ea typeface="Verdana" pitchFamily="34" charset="0"/>
                <a:cs typeface="Verdana" pitchFamily="34" charset="0"/>
              </a:rPr>
              <a:t>@</a:t>
            </a:r>
            <a:r>
              <a:rPr lang="es-ES" sz="1429" dirty="0" err="1">
                <a:ea typeface="Verdana" pitchFamily="34" charset="0"/>
                <a:cs typeface="Verdana" pitchFamily="34" charset="0"/>
              </a:rPr>
              <a:t>opiiupv</a:t>
            </a:r>
            <a:endParaRPr lang="es-ES" sz="1429" dirty="0">
              <a:ea typeface="Verdana" pitchFamily="34" charset="0"/>
              <a:cs typeface="Verdana" pitchFamily="34" charset="0"/>
            </a:endParaRPr>
          </a:p>
          <a:p>
            <a:r>
              <a:rPr lang="es-ES" sz="1429" baseline="30000" dirty="0" smtClean="0">
                <a:ea typeface="Verdana" pitchFamily="34" charset="0"/>
                <a:cs typeface="Verdana" pitchFamily="34" charset="0"/>
              </a:rPr>
              <a:t>(**)</a:t>
            </a:r>
            <a:r>
              <a:rPr lang="es-ES" sz="1429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s-ES" sz="1429" dirty="0">
                <a:ea typeface="Verdana" pitchFamily="34" charset="0"/>
                <a:cs typeface="Verdana" pitchFamily="34" charset="0"/>
              </a:rPr>
              <a:t>Directrices de movilidad a cumplir por alumnos </a:t>
            </a:r>
            <a:r>
              <a:rPr lang="es-ES" sz="1429" dirty="0">
                <a:ea typeface="Verdana" pitchFamily="34" charset="0"/>
                <a:cs typeface="Verdana" pitchFamily="34" charset="0"/>
                <a:hlinkClick r:id="rId2"/>
              </a:rPr>
              <a:t>https://www.etsie.upv.es/internacional/estudiantes-etsie</a:t>
            </a:r>
            <a:r>
              <a:rPr lang="es-ES" sz="1429" dirty="0" smtClean="0">
                <a:ea typeface="Verdana" pitchFamily="34" charset="0"/>
                <a:cs typeface="Verdana" pitchFamily="34" charset="0"/>
                <a:hlinkClick r:id="rId2"/>
              </a:rPr>
              <a:t>/</a:t>
            </a:r>
            <a:endParaRPr lang="es-ES" sz="1429" dirty="0" smtClean="0">
              <a:ea typeface="Verdana" pitchFamily="34" charset="0"/>
              <a:cs typeface="Verdana" pitchFamily="34" charset="0"/>
            </a:endParaRPr>
          </a:p>
          <a:p>
            <a:endParaRPr lang="es-ES" sz="1429" dirty="0">
              <a:ea typeface="Verdana" pitchFamily="34" charset="0"/>
              <a:cs typeface="Verdana" pitchFamily="34" charset="0"/>
            </a:endParaRPr>
          </a:p>
          <a:p>
            <a:endParaRPr lang="en-GB" sz="1286" dirty="0"/>
          </a:p>
        </p:txBody>
      </p:sp>
      <p:sp>
        <p:nvSpPr>
          <p:cNvPr id="20" name="CuadroTexto 19"/>
          <p:cNvSpPr txBox="1"/>
          <p:nvPr/>
        </p:nvSpPr>
        <p:spPr>
          <a:xfrm>
            <a:off x="10262737" y="1122808"/>
            <a:ext cx="419538" cy="57351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wordArtVert" wrap="square" rtlCol="0" anchor="ctr">
            <a:spAutoFit/>
          </a:bodyPr>
          <a:lstStyle/>
          <a:p>
            <a:r>
              <a:rPr lang="es-ES" sz="1286" dirty="0">
                <a:solidFill>
                  <a:srgbClr val="234151"/>
                </a:solidFill>
              </a:rPr>
              <a:t>ERASMUS</a:t>
            </a:r>
            <a:r>
              <a:rPr lang="es-ES" sz="1286" dirty="0" smtClean="0">
                <a:solidFill>
                  <a:srgbClr val="234151"/>
                </a:solidFill>
              </a:rPr>
              <a:t>+ </a:t>
            </a:r>
            <a:r>
              <a:rPr lang="es-ES" sz="1286" dirty="0">
                <a:solidFill>
                  <a:srgbClr val="234151"/>
                </a:solidFill>
              </a:rPr>
              <a:t>CALENDADIO </a:t>
            </a:r>
            <a:endParaRPr lang="en-GB" sz="1286" dirty="0">
              <a:solidFill>
                <a:srgbClr val="234151"/>
              </a:solidFill>
            </a:endParaRPr>
          </a:p>
        </p:txBody>
      </p:sp>
      <p:sp>
        <p:nvSpPr>
          <p:cNvPr id="7" name="4 CuadroTexto"/>
          <p:cNvSpPr txBox="1">
            <a:spLocks noChangeArrowheads="1"/>
          </p:cNvSpPr>
          <p:nvPr/>
        </p:nvSpPr>
        <p:spPr bwMode="auto">
          <a:xfrm>
            <a:off x="1878389" y="1260594"/>
            <a:ext cx="8280920" cy="400069"/>
          </a:xfrm>
          <a:prstGeom prst="rect">
            <a:avLst/>
          </a:prstGeom>
          <a:solidFill>
            <a:srgbClr val="234151"/>
          </a:solidFill>
          <a:ln w="9525">
            <a:noFill/>
            <a:miter lim="800000"/>
            <a:headEnd/>
            <a:tailEnd/>
          </a:ln>
        </p:spPr>
        <p:txBody>
          <a:bodyPr wrap="square" lIns="91396" tIns="45700" rIns="91396" bIns="4570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ERASMUS+ (Estudios) – movilidad </a:t>
            </a:r>
            <a:r>
              <a:rPr lang="es-ES" sz="2000" b="1" dirty="0" err="1">
                <a:solidFill>
                  <a:schemeClr val="bg1"/>
                </a:solidFill>
              </a:rPr>
              <a:t>intraeuropea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smtClean="0">
                <a:solidFill>
                  <a:schemeClr val="bg1"/>
                </a:solidFill>
              </a:rPr>
              <a:t>-</a:t>
            </a:r>
            <a:endParaRPr lang="es-ES" sz="2000" b="1" dirty="0">
              <a:solidFill>
                <a:schemeClr val="bg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48" y="353844"/>
            <a:ext cx="4414613" cy="72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0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4 CuadroTexto"/>
          <p:cNvSpPr txBox="1">
            <a:spLocks noChangeArrowheads="1"/>
          </p:cNvSpPr>
          <p:nvPr/>
        </p:nvSpPr>
        <p:spPr bwMode="auto">
          <a:xfrm>
            <a:off x="1878389" y="1172912"/>
            <a:ext cx="8280920" cy="400069"/>
          </a:xfrm>
          <a:prstGeom prst="rect">
            <a:avLst/>
          </a:prstGeom>
          <a:solidFill>
            <a:srgbClr val="234151"/>
          </a:solidFill>
          <a:ln w="9525">
            <a:noFill/>
            <a:miter lim="800000"/>
            <a:headEnd/>
            <a:tailEnd/>
          </a:ln>
        </p:spPr>
        <p:txBody>
          <a:bodyPr wrap="square" lIns="91396" tIns="45700" rIns="91396" bIns="4570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ERASMUS+  (Prácticas)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889775" y="1915568"/>
            <a:ext cx="8269534" cy="4414519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89941" tIns="66124" rIns="89941" bIns="44972"/>
          <a:lstStyle/>
          <a:p>
            <a:r>
              <a:rPr lang="es-ES" sz="2000" b="1" dirty="0">
                <a:solidFill>
                  <a:srgbClr val="598981"/>
                </a:solidFill>
              </a:rPr>
              <a:t>DESCRIPCIÓN Y OBJETIVOS</a:t>
            </a:r>
          </a:p>
          <a:p>
            <a:endParaRPr lang="es-ES" sz="1429" dirty="0">
              <a:solidFill>
                <a:srgbClr val="005782"/>
              </a:solidFill>
            </a:endParaRPr>
          </a:p>
          <a:p>
            <a:pPr lvl="1"/>
            <a:endParaRPr lang="es-ES" sz="1429" dirty="0"/>
          </a:p>
          <a:p>
            <a:pPr lvl="1"/>
            <a:endParaRPr lang="es-ES" sz="1429" dirty="0"/>
          </a:p>
          <a:p>
            <a:pPr lvl="1"/>
            <a:endParaRPr lang="es-ES" sz="1429" dirty="0"/>
          </a:p>
          <a:p>
            <a:pPr lvl="1"/>
            <a:r>
              <a:rPr lang="es-ES" sz="1429" dirty="0"/>
              <a:t>Reconocimiento académico (práctica curricular) o mención en expediente y Suplemento Europeo al título</a:t>
            </a:r>
          </a:p>
          <a:p>
            <a:pPr lvl="1"/>
            <a:r>
              <a:rPr lang="es-ES" sz="1429" dirty="0"/>
              <a:t>Experiencia  y capacitación profesional en entorno europeo</a:t>
            </a:r>
          </a:p>
          <a:p>
            <a:pPr lvl="1"/>
            <a:endParaRPr lang="es-ES" sz="1429" dirty="0">
              <a:solidFill>
                <a:srgbClr val="005782"/>
              </a:solidFill>
            </a:endParaRPr>
          </a:p>
          <a:p>
            <a:r>
              <a:rPr lang="es-ES" sz="2000" b="1" dirty="0" smtClean="0">
                <a:solidFill>
                  <a:srgbClr val="598981"/>
                </a:solidFill>
              </a:rPr>
              <a:t>REQUISITOS</a:t>
            </a:r>
            <a:endParaRPr lang="es-ES" sz="2000" b="1" dirty="0">
              <a:solidFill>
                <a:srgbClr val="598981"/>
              </a:solidFill>
            </a:endParaRPr>
          </a:p>
          <a:p>
            <a:endParaRPr lang="es-ES" sz="1429" b="1" dirty="0">
              <a:solidFill>
                <a:srgbClr val="005782"/>
              </a:solidFill>
            </a:endParaRPr>
          </a:p>
          <a:p>
            <a:pPr lvl="1"/>
            <a:r>
              <a:rPr lang="es-ES" sz="1286" b="1" dirty="0">
                <a:solidFill>
                  <a:srgbClr val="598981"/>
                </a:solidFill>
              </a:rPr>
              <a:t>MODALIDAD ESTUDIANTE: </a:t>
            </a:r>
            <a:endParaRPr lang="es-ES" sz="1286" b="1" dirty="0" smtClean="0">
              <a:solidFill>
                <a:srgbClr val="598981"/>
              </a:solidFill>
            </a:endParaRPr>
          </a:p>
          <a:p>
            <a:pPr lvl="1"/>
            <a:r>
              <a:rPr lang="es-ES" sz="1400" dirty="0"/>
              <a:t>matrícula en vigor</a:t>
            </a:r>
          </a:p>
          <a:p>
            <a:pPr lvl="1"/>
            <a:r>
              <a:rPr lang="es-ES" sz="1429" dirty="0" smtClean="0"/>
              <a:t>En grado, 120 ECTS superados antes de inicio de práctica</a:t>
            </a:r>
          </a:p>
          <a:p>
            <a:pPr lvl="1"/>
            <a:r>
              <a:rPr lang="es-ES" sz="1429" dirty="0" smtClean="0"/>
              <a:t>En máster, sin requisitos académicos</a:t>
            </a:r>
          </a:p>
          <a:p>
            <a:pPr lvl="1"/>
            <a:endParaRPr lang="es-ES" sz="1429" dirty="0"/>
          </a:p>
          <a:p>
            <a:pPr lvl="1"/>
            <a:r>
              <a:rPr lang="es-ES" sz="1286" b="1" dirty="0">
                <a:solidFill>
                  <a:srgbClr val="598981"/>
                </a:solidFill>
              </a:rPr>
              <a:t>MODALIDAD TITULADO:</a:t>
            </a:r>
          </a:p>
          <a:p>
            <a:pPr lvl="1"/>
            <a:r>
              <a:rPr lang="es-ES" sz="1429" dirty="0" smtClean="0"/>
              <a:t>Aconsejable formalizar </a:t>
            </a:r>
            <a:r>
              <a:rPr lang="es-ES" sz="1429" dirty="0"/>
              <a:t>convenio </a:t>
            </a:r>
            <a:r>
              <a:rPr lang="es-ES" sz="1429" dirty="0" smtClean="0"/>
              <a:t>antes </a:t>
            </a:r>
            <a:r>
              <a:rPr lang="es-ES" sz="1429" dirty="0"/>
              <a:t>de obtener el título</a:t>
            </a:r>
          </a:p>
          <a:p>
            <a:pPr lvl="1"/>
            <a:r>
              <a:rPr lang="es-ES" sz="1429" dirty="0"/>
              <a:t>Práctica hasta </a:t>
            </a:r>
            <a:r>
              <a:rPr lang="es-ES" sz="1429" dirty="0" smtClean="0"/>
              <a:t>12 meses después </a:t>
            </a:r>
            <a:r>
              <a:rPr lang="es-ES" sz="1429" dirty="0"/>
              <a:t>de </a:t>
            </a:r>
            <a:r>
              <a:rPr lang="es-ES" sz="1429" dirty="0" smtClean="0"/>
              <a:t>presentar TFG-TFM</a:t>
            </a:r>
            <a:endParaRPr lang="es-ES" sz="1429" dirty="0"/>
          </a:p>
          <a:p>
            <a:endParaRPr lang="es-ES" sz="1286" b="1" dirty="0">
              <a:solidFill>
                <a:srgbClr val="005782"/>
              </a:solidFill>
            </a:endParaRPr>
          </a:p>
          <a:p>
            <a:endParaRPr lang="es-ES" sz="1286" b="1" dirty="0">
              <a:solidFill>
                <a:srgbClr val="005782"/>
              </a:solidFill>
            </a:endParaRPr>
          </a:p>
          <a:p>
            <a:pPr>
              <a:lnSpc>
                <a:spcPct val="93000"/>
              </a:lnSpc>
              <a:spcBef>
                <a:spcPts val="313"/>
              </a:spcBef>
              <a:buClr>
                <a:srgbClr val="969696"/>
              </a:buClr>
              <a:buSzPct val="45000"/>
              <a:buFont typeface="Georgia" pitchFamily="18" charset="0"/>
              <a:buChar char="•"/>
            </a:pPr>
            <a:endParaRPr lang="en-US" sz="1429" b="1" dirty="0">
              <a:solidFill>
                <a:srgbClr val="303030"/>
              </a:solidFill>
            </a:endParaRPr>
          </a:p>
          <a:p>
            <a:pPr>
              <a:lnSpc>
                <a:spcPct val="93000"/>
              </a:lnSpc>
              <a:spcBef>
                <a:spcPts val="313"/>
              </a:spcBef>
            </a:pPr>
            <a:endParaRPr lang="en-US" sz="1429" b="1" dirty="0">
              <a:solidFill>
                <a:srgbClr val="30303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0289146" y="1172912"/>
            <a:ext cx="419538" cy="56850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wordArtVert" wrap="square" rtlCol="0">
            <a:spAutoFit/>
          </a:bodyPr>
          <a:lstStyle/>
          <a:p>
            <a:r>
              <a:rPr lang="es-ES" sz="1286" dirty="0">
                <a:solidFill>
                  <a:srgbClr val="234151"/>
                </a:solidFill>
              </a:rPr>
              <a:t> ERASMUS</a:t>
            </a:r>
            <a:r>
              <a:rPr lang="es-ES" sz="1286" dirty="0" smtClean="0">
                <a:solidFill>
                  <a:srgbClr val="234151"/>
                </a:solidFill>
              </a:rPr>
              <a:t>+ </a:t>
            </a:r>
            <a:r>
              <a:rPr lang="es-ES" sz="1286" dirty="0">
                <a:solidFill>
                  <a:srgbClr val="234151"/>
                </a:solidFill>
              </a:rPr>
              <a:t>PRÁCTICAS</a:t>
            </a:r>
            <a:endParaRPr lang="en-GB" sz="1286" dirty="0">
              <a:solidFill>
                <a:srgbClr val="234151"/>
              </a:solidFill>
            </a:endParaRPr>
          </a:p>
        </p:txBody>
      </p:sp>
      <p:sp>
        <p:nvSpPr>
          <p:cNvPr id="4" name="Proceso alternativo 3"/>
          <p:cNvSpPr/>
          <p:nvPr/>
        </p:nvSpPr>
        <p:spPr>
          <a:xfrm>
            <a:off x="2289863" y="2327042"/>
            <a:ext cx="1748766" cy="617211"/>
          </a:xfrm>
          <a:prstGeom prst="flowChartAlternateProcess">
            <a:avLst/>
          </a:prstGeom>
          <a:solidFill>
            <a:srgbClr val="EBB4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86" dirty="0">
                <a:solidFill>
                  <a:schemeClr val="tx1"/>
                </a:solidFill>
              </a:rPr>
              <a:t>Prácticas en empresa </a:t>
            </a:r>
          </a:p>
          <a:p>
            <a:pPr algn="ctr"/>
            <a:r>
              <a:rPr lang="es-ES" sz="1286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A 12 MESES</a:t>
            </a:r>
            <a:endParaRPr lang="en-GB" sz="1286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286" y="3987539"/>
            <a:ext cx="3087245" cy="23425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48" y="353844"/>
            <a:ext cx="4414613" cy="72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9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83181" y="1375596"/>
            <a:ext cx="90095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 sz="3200" b="1" dirty="0" smtClean="0"/>
              <a:t>¿Cómo me ayuda la movilidad?</a:t>
            </a:r>
          </a:p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</a:rPr>
              <a:t>Internacionalización</a:t>
            </a:r>
          </a:p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</a:rPr>
              <a:t>Mejora tu empleabilidad </a:t>
            </a:r>
            <a:r>
              <a:rPr lang="es-ES" sz="2800" b="1" dirty="0" smtClean="0"/>
              <a:t>en destino y origen</a:t>
            </a:r>
          </a:p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es-ES" sz="2800" b="1" dirty="0" smtClean="0"/>
              <a:t>Favorece el aprendizaje de </a:t>
            </a: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</a:rPr>
              <a:t>otra lengua/cultura</a:t>
            </a:r>
          </a:p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es-ES" sz="2800" b="1" dirty="0" smtClean="0"/>
              <a:t>Desarrolla las </a:t>
            </a:r>
            <a:r>
              <a:rPr lang="es-ES" sz="2800" b="1" dirty="0" err="1" smtClean="0">
                <a:solidFill>
                  <a:schemeClr val="accent1">
                    <a:lumMod val="75000"/>
                  </a:schemeClr>
                </a:solidFill>
              </a:rPr>
              <a:t>soft</a:t>
            </a: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800" b="1" dirty="0" err="1" smtClean="0">
                <a:solidFill>
                  <a:schemeClr val="accent1">
                    <a:lumMod val="75000"/>
                  </a:schemeClr>
                </a:solidFill>
              </a:rPr>
              <a:t>skills</a:t>
            </a: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800" b="1" dirty="0" smtClean="0"/>
              <a:t>(trabajo equipo, ….)</a:t>
            </a:r>
            <a:endParaRPr lang="es-ES" sz="2800" b="1" dirty="0"/>
          </a:p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es-ES" sz="2800" b="1" dirty="0" smtClean="0"/>
              <a:t>Incrementa tu </a:t>
            </a:r>
            <a:r>
              <a:rPr lang="es-ES" sz="2800" b="1" dirty="0" err="1" smtClean="0">
                <a:solidFill>
                  <a:schemeClr val="accent1">
                    <a:lumMod val="75000"/>
                  </a:schemeClr>
                </a:solidFill>
              </a:rPr>
              <a:t>networking</a:t>
            </a:r>
            <a:endParaRPr lang="es-ES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es-ES" sz="2800" b="1" dirty="0" smtClean="0"/>
              <a:t>Oportunidad vital </a:t>
            </a: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</a:rPr>
              <a:t>única</a:t>
            </a:r>
            <a:r>
              <a:rPr lang="es-ES" sz="2800" b="1" dirty="0" smtClean="0"/>
              <a:t> en tiempo y forma</a:t>
            </a:r>
          </a:p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es-ES" sz="2800" b="1" dirty="0" smtClean="0"/>
              <a:t>Prepárate para escoger el </a:t>
            </a: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</a:rPr>
              <a:t>mejor destino posible</a:t>
            </a:r>
            <a:r>
              <a:rPr lang="es-ES" sz="2800" b="1" dirty="0" smtClean="0"/>
              <a:t>!</a:t>
            </a:r>
          </a:p>
          <a:p>
            <a:pPr marL="457200" indent="-457200">
              <a:spcAft>
                <a:spcPts val="600"/>
              </a:spcAft>
              <a:buFontTx/>
              <a:buChar char="-"/>
            </a:pPr>
            <a:endParaRPr lang="es-ES" sz="32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832" y="2374392"/>
            <a:ext cx="2444496" cy="244449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48" y="353844"/>
            <a:ext cx="4414613" cy="72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2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4 CuadroTexto"/>
          <p:cNvSpPr txBox="1">
            <a:spLocks noChangeArrowheads="1"/>
          </p:cNvSpPr>
          <p:nvPr/>
        </p:nvSpPr>
        <p:spPr bwMode="auto">
          <a:xfrm>
            <a:off x="1878389" y="1122808"/>
            <a:ext cx="8280920" cy="400069"/>
          </a:xfrm>
          <a:prstGeom prst="rect">
            <a:avLst/>
          </a:prstGeom>
          <a:solidFill>
            <a:srgbClr val="234151"/>
          </a:solidFill>
          <a:ln w="9525">
            <a:noFill/>
            <a:miter lim="800000"/>
            <a:headEnd/>
            <a:tailEnd/>
          </a:ln>
        </p:spPr>
        <p:txBody>
          <a:bodyPr wrap="square" lIns="91396" tIns="45700" rIns="91396" bIns="4570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ERASMUS+  (Prácticas)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878389" y="2019767"/>
            <a:ext cx="7818011" cy="2071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598981"/>
                </a:solidFill>
              </a:rPr>
              <a:t>AYUDA ECONÓMICA (por definir)</a:t>
            </a:r>
          </a:p>
          <a:p>
            <a:pPr lvl="1"/>
            <a:r>
              <a:rPr lang="es-ES" sz="1429" b="1" dirty="0" smtClean="0"/>
              <a:t>UPV garantiza 3 mensualidades </a:t>
            </a:r>
            <a:r>
              <a:rPr lang="es-ES" sz="1429" dirty="0"/>
              <a:t>300-400€ / mes según </a:t>
            </a:r>
            <a:r>
              <a:rPr lang="es-ES" sz="1429" dirty="0" smtClean="0"/>
              <a:t>país</a:t>
            </a:r>
          </a:p>
          <a:p>
            <a:pPr lvl="1"/>
            <a:r>
              <a:rPr lang="es-ES" sz="1429" dirty="0" smtClean="0"/>
              <a:t>Si el presupuesto lo permite (normalmente sí), podemos financiar más meses</a:t>
            </a:r>
            <a:br>
              <a:rPr lang="es-ES" sz="1429" dirty="0" smtClean="0"/>
            </a:br>
            <a:endParaRPr lang="es-ES" sz="1429" dirty="0"/>
          </a:p>
          <a:p>
            <a:pPr lvl="1"/>
            <a:r>
              <a:rPr lang="es-ES" sz="1429" dirty="0"/>
              <a:t>Posible aportación de la empresa (dinero, alojamiento, </a:t>
            </a:r>
            <a:r>
              <a:rPr lang="es-ES" sz="1429" dirty="0" smtClean="0"/>
              <a:t>cheques de comida, etc</a:t>
            </a:r>
            <a:r>
              <a:rPr lang="es-ES" sz="1429" dirty="0"/>
              <a:t>.)</a:t>
            </a:r>
          </a:p>
          <a:p>
            <a:endParaRPr lang="es-ES" sz="1714" dirty="0">
              <a:solidFill>
                <a:srgbClr val="234151"/>
              </a:solidFill>
            </a:endParaRPr>
          </a:p>
          <a:p>
            <a:r>
              <a:rPr lang="es-ES" sz="2000" b="1" dirty="0">
                <a:solidFill>
                  <a:srgbClr val="598981"/>
                </a:solidFill>
              </a:rPr>
              <a:t>SOLICITUDES</a:t>
            </a:r>
            <a:endParaRPr lang="es-ES" sz="2000" dirty="0">
              <a:solidFill>
                <a:srgbClr val="598981"/>
              </a:solidFill>
            </a:endParaRPr>
          </a:p>
          <a:p>
            <a:pPr lvl="1"/>
            <a:r>
              <a:rPr lang="es-ES" sz="1429" dirty="0"/>
              <a:t>Varias convocatorias durante el año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89" y="4180007"/>
            <a:ext cx="3379622" cy="256439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428531" y="5588898"/>
            <a:ext cx="4232126" cy="108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86" dirty="0"/>
              <a:t>+ INFO: </a:t>
            </a:r>
            <a:r>
              <a:rPr lang="es-ES" sz="1286" dirty="0">
                <a:hlinkClick r:id="rId3"/>
              </a:rPr>
              <a:t>https://bit.ly/erasmus-practicas-upv</a:t>
            </a:r>
            <a:endParaRPr lang="es-ES" sz="1286" dirty="0"/>
          </a:p>
          <a:p>
            <a:endParaRPr lang="es-ES" sz="1286" dirty="0"/>
          </a:p>
          <a:p>
            <a:r>
              <a:rPr lang="es-ES" sz="1286" dirty="0"/>
              <a:t>Folleto resumen: </a:t>
            </a:r>
            <a:r>
              <a:rPr lang="es-ES" sz="1286" dirty="0">
                <a:hlinkClick r:id="rId4"/>
              </a:rPr>
              <a:t>https://bit.ly/folleto-erasmus-practicas</a:t>
            </a:r>
            <a:endParaRPr lang="es-ES" sz="1286" dirty="0"/>
          </a:p>
          <a:p>
            <a:endParaRPr lang="es-ES" sz="1286" dirty="0"/>
          </a:p>
          <a:p>
            <a:r>
              <a:rPr lang="es-ES" sz="1286" dirty="0"/>
              <a:t>EMAIL: </a:t>
            </a:r>
            <a:r>
              <a:rPr lang="es-ES" sz="1286" dirty="0">
                <a:hlinkClick r:id="rId5"/>
              </a:rPr>
              <a:t>erasmuspracticas@upv.es</a:t>
            </a:r>
            <a:r>
              <a:rPr lang="es-ES" sz="1286" dirty="0"/>
              <a:t>   </a:t>
            </a:r>
            <a:endParaRPr lang="en-GB" sz="1286" dirty="0"/>
          </a:p>
        </p:txBody>
      </p:sp>
      <p:sp>
        <p:nvSpPr>
          <p:cNvPr id="10" name="CuadroTexto 9"/>
          <p:cNvSpPr txBox="1"/>
          <p:nvPr/>
        </p:nvSpPr>
        <p:spPr>
          <a:xfrm>
            <a:off x="10289146" y="1122808"/>
            <a:ext cx="419538" cy="57351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wordArtVert" wrap="square" rtlCol="0">
            <a:spAutoFit/>
          </a:bodyPr>
          <a:lstStyle/>
          <a:p>
            <a:r>
              <a:rPr lang="es-ES" sz="1286" dirty="0">
                <a:solidFill>
                  <a:srgbClr val="234151"/>
                </a:solidFill>
              </a:rPr>
              <a:t> ERASMUS+    PRÁCTICAS</a:t>
            </a:r>
            <a:endParaRPr lang="en-GB" sz="1286" dirty="0">
              <a:solidFill>
                <a:srgbClr val="234151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2428531" y="3990404"/>
            <a:ext cx="2832966" cy="1545684"/>
            <a:chOff x="1270791" y="4851244"/>
            <a:chExt cx="3966153" cy="2163957"/>
          </a:xfrm>
        </p:grpSpPr>
        <p:sp>
          <p:nvSpPr>
            <p:cNvPr id="18" name="Estrella de 7 puntas 17"/>
            <p:cNvSpPr/>
            <p:nvPr/>
          </p:nvSpPr>
          <p:spPr>
            <a:xfrm>
              <a:off x="3220720" y="4851244"/>
              <a:ext cx="2016224" cy="1562398"/>
            </a:xfrm>
            <a:prstGeom prst="star7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86" dirty="0"/>
                <a:t>40 días </a:t>
              </a:r>
              <a:r>
                <a:rPr lang="es-ES" sz="1143" dirty="0"/>
                <a:t>antes del </a:t>
              </a:r>
              <a:r>
                <a:rPr lang="es-ES" sz="1286" dirty="0"/>
                <a:t>inicio</a:t>
              </a:r>
              <a:endParaRPr lang="en-GB" sz="1286" dirty="0"/>
            </a:p>
          </p:txBody>
        </p:sp>
        <p:sp>
          <p:nvSpPr>
            <p:cNvPr id="19" name="Estrella de 7 puntas 18"/>
            <p:cNvSpPr/>
            <p:nvPr/>
          </p:nvSpPr>
          <p:spPr>
            <a:xfrm>
              <a:off x="1270791" y="5149095"/>
              <a:ext cx="2332244" cy="1866106"/>
            </a:xfrm>
            <a:prstGeom prst="star7">
              <a:avLst/>
            </a:prstGeom>
            <a:solidFill>
              <a:srgbClr val="92D05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86" dirty="0" smtClean="0">
                  <a:solidFill>
                    <a:schemeClr val="tx1"/>
                  </a:solidFill>
                </a:rPr>
                <a:t>Estudiante</a:t>
              </a:r>
            </a:p>
            <a:p>
              <a:pPr algn="ctr"/>
              <a:r>
                <a:rPr lang="es-ES" sz="1286" dirty="0" smtClean="0">
                  <a:solidFill>
                    <a:schemeClr val="tx1"/>
                  </a:solidFill>
                </a:rPr>
                <a:t>busca </a:t>
              </a:r>
              <a:r>
                <a:rPr lang="es-ES" sz="1286" dirty="0">
                  <a:solidFill>
                    <a:schemeClr val="tx1"/>
                  </a:solidFill>
                </a:rPr>
                <a:t>la empresa</a:t>
              </a:r>
              <a:endParaRPr lang="en-GB" sz="1286" dirty="0">
                <a:solidFill>
                  <a:schemeClr val="tx1"/>
                </a:solidFill>
              </a:endParaRPr>
            </a:p>
          </p:txBody>
        </p:sp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48" y="353844"/>
            <a:ext cx="4414613" cy="72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0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4 CuadroTexto"/>
          <p:cNvSpPr txBox="1">
            <a:spLocks noChangeArrowheads="1"/>
          </p:cNvSpPr>
          <p:nvPr/>
        </p:nvSpPr>
        <p:spPr bwMode="auto">
          <a:xfrm>
            <a:off x="1878389" y="1160386"/>
            <a:ext cx="8280920" cy="400069"/>
          </a:xfrm>
          <a:prstGeom prst="rect">
            <a:avLst/>
          </a:prstGeom>
          <a:solidFill>
            <a:srgbClr val="234151"/>
          </a:solidFill>
          <a:ln w="9525">
            <a:noFill/>
            <a:miter lim="800000"/>
            <a:headEnd/>
            <a:tailEnd/>
          </a:ln>
        </p:spPr>
        <p:txBody>
          <a:bodyPr wrap="square" lIns="91396" tIns="45700" rIns="91396" bIns="4570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Movilidad FUERA de Europa (PROMOE y Erasmus Internacional)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0289146" y="1160387"/>
            <a:ext cx="419538" cy="56976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wordArtVert" wrap="square" rtlCol="0">
            <a:spAutoFit/>
          </a:bodyPr>
          <a:lstStyle/>
          <a:p>
            <a:r>
              <a:rPr lang="es-ES" sz="1286" dirty="0">
                <a:solidFill>
                  <a:srgbClr val="234151"/>
                </a:solidFill>
              </a:rPr>
              <a:t>  PROMOE DATOS BÁSICOS</a:t>
            </a:r>
            <a:endParaRPr lang="en-GB" sz="1286" dirty="0">
              <a:solidFill>
                <a:srgbClr val="23415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878389" y="1697304"/>
            <a:ext cx="8280920" cy="664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86" b="1" dirty="0">
                <a:solidFill>
                  <a:srgbClr val="598981"/>
                </a:solidFill>
              </a:rPr>
              <a:t>Becas de excelencia:</a:t>
            </a:r>
          </a:p>
          <a:p>
            <a:pPr lvl="1"/>
            <a:r>
              <a:rPr lang="es-ES" sz="1286" b="1" dirty="0">
                <a:solidFill>
                  <a:srgbClr val="234151"/>
                </a:solidFill>
              </a:rPr>
              <a:t> </a:t>
            </a:r>
            <a:r>
              <a:rPr lang="es-ES" sz="1429" dirty="0"/>
              <a:t>ALTA nota media  + Certificados de idiomas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878389" y="2520253"/>
            <a:ext cx="4886257" cy="1301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34" lvl="2" indent="-4534"/>
            <a:r>
              <a:rPr lang="es-ES" sz="2286" b="1" dirty="0">
                <a:solidFill>
                  <a:srgbClr val="598981"/>
                </a:solidFill>
              </a:rPr>
              <a:t>REQUISITOS IDIOMA</a:t>
            </a:r>
          </a:p>
          <a:p>
            <a:pPr marL="326578" lvl="2" indent="-103295"/>
            <a:r>
              <a:rPr lang="es-ES" sz="1429" b="1" dirty="0">
                <a:solidFill>
                  <a:srgbClr val="598981"/>
                </a:solidFill>
              </a:rPr>
              <a:t>EEUU/Canadá anglófona</a:t>
            </a:r>
            <a:r>
              <a:rPr lang="es-ES" sz="1429" dirty="0"/>
              <a:t>: TOEFL (puntuación según universidad, normalmente &gt;80 / 120)</a:t>
            </a:r>
          </a:p>
          <a:p>
            <a:pPr marL="713070" lvl="3"/>
            <a:endParaRPr lang="es-ES" sz="1429" dirty="0"/>
          </a:p>
          <a:p>
            <a:pPr lvl="1"/>
            <a:endParaRPr lang="en-GB" sz="1286" dirty="0"/>
          </a:p>
        </p:txBody>
      </p:sp>
      <p:sp>
        <p:nvSpPr>
          <p:cNvPr id="4" name="CuadroTexto 3"/>
          <p:cNvSpPr txBox="1"/>
          <p:nvPr/>
        </p:nvSpPr>
        <p:spPr>
          <a:xfrm>
            <a:off x="1878389" y="5297414"/>
            <a:ext cx="7304214" cy="972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6578" lvl="2" indent="-103295"/>
            <a:r>
              <a:rPr lang="es-ES" sz="1429" b="1" dirty="0">
                <a:solidFill>
                  <a:srgbClr val="598981"/>
                </a:solidFill>
              </a:rPr>
              <a:t>Asia</a:t>
            </a:r>
            <a:r>
              <a:rPr lang="es-ES" sz="1429" dirty="0"/>
              <a:t>: inglés B2 acreditación oficial (</a:t>
            </a:r>
            <a:r>
              <a:rPr lang="es-ES" sz="1429" dirty="0" err="1"/>
              <a:t>CertAcles</a:t>
            </a:r>
            <a:r>
              <a:rPr lang="es-ES" sz="1429" dirty="0"/>
              <a:t>, EOI, Cambridge, IELTS, TOEFL, Trinity….)</a:t>
            </a:r>
          </a:p>
          <a:p>
            <a:pPr marL="326578" lvl="2" indent="-103295"/>
            <a:r>
              <a:rPr lang="es-ES" sz="1429" b="1" dirty="0">
                <a:solidFill>
                  <a:srgbClr val="598981"/>
                </a:solidFill>
              </a:rPr>
              <a:t>Australia</a:t>
            </a:r>
            <a:r>
              <a:rPr lang="es-ES" sz="1429" dirty="0"/>
              <a:t>: IELTS o Cambridge nivel C1</a:t>
            </a:r>
          </a:p>
          <a:p>
            <a:pPr marL="326578" lvl="2" indent="-103295"/>
            <a:r>
              <a:rPr lang="es-ES" sz="1429" b="1" dirty="0">
                <a:solidFill>
                  <a:srgbClr val="598981"/>
                </a:solidFill>
              </a:rPr>
              <a:t>Canadá francófona</a:t>
            </a:r>
            <a:r>
              <a:rPr lang="es-ES" sz="1429" dirty="0"/>
              <a:t>: francés B2 acreditación oficial (</a:t>
            </a:r>
            <a:r>
              <a:rPr lang="es-ES" sz="1429" dirty="0" err="1"/>
              <a:t>CertAcles</a:t>
            </a:r>
            <a:r>
              <a:rPr lang="es-ES" sz="1429" dirty="0"/>
              <a:t>, EOI, </a:t>
            </a:r>
            <a:r>
              <a:rPr lang="es-ES" sz="1429" dirty="0" err="1"/>
              <a:t>Institut</a:t>
            </a:r>
            <a:r>
              <a:rPr lang="es-ES" sz="1429" dirty="0"/>
              <a:t> </a:t>
            </a:r>
            <a:r>
              <a:rPr lang="es-ES" sz="1429" dirty="0" err="1"/>
              <a:t>Français</a:t>
            </a:r>
            <a:r>
              <a:rPr lang="es-ES" sz="1429" dirty="0"/>
              <a:t>, DELF,)</a:t>
            </a:r>
          </a:p>
          <a:p>
            <a:pPr marL="326578" lvl="2" indent="-103295"/>
            <a:r>
              <a:rPr lang="es-ES" sz="1429" b="1" dirty="0">
                <a:solidFill>
                  <a:srgbClr val="598981"/>
                </a:solidFill>
              </a:rPr>
              <a:t>Brasil</a:t>
            </a:r>
            <a:r>
              <a:rPr lang="es-ES" sz="1429" dirty="0"/>
              <a:t>: recomendable portugués B1 (no excluyente)</a:t>
            </a:r>
          </a:p>
        </p:txBody>
      </p:sp>
      <p:pic>
        <p:nvPicPr>
          <p:cNvPr id="5122" name="Picture 2" descr="Becas para estudiar idiom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915" y="2751702"/>
            <a:ext cx="3581395" cy="245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2428531" y="3600373"/>
            <a:ext cx="3600794" cy="950004"/>
          </a:xfrm>
          <a:prstGeom prst="rect">
            <a:avLst/>
          </a:prstGeom>
          <a:solidFill>
            <a:srgbClr val="234151"/>
          </a:solidFill>
        </p:spPr>
        <p:txBody>
          <a:bodyPr wrap="square" rtlCol="0">
            <a:spAutoFit/>
          </a:bodyPr>
          <a:lstStyle/>
          <a:p>
            <a:endParaRPr lang="es-ES" sz="1429" b="1" dirty="0">
              <a:solidFill>
                <a:schemeClr val="bg1"/>
              </a:solidFill>
            </a:endParaRPr>
          </a:p>
          <a:p>
            <a:pPr algn="ctr"/>
            <a:r>
              <a:rPr lang="es-ES" sz="1429" b="1" dirty="0">
                <a:solidFill>
                  <a:schemeClr val="bg1"/>
                </a:solidFill>
              </a:rPr>
              <a:t>Convocatoria </a:t>
            </a:r>
            <a:r>
              <a:rPr lang="es-ES" sz="1429" b="1" dirty="0" smtClean="0">
                <a:solidFill>
                  <a:schemeClr val="bg1"/>
                </a:solidFill>
              </a:rPr>
              <a:t>2024-2025 </a:t>
            </a:r>
            <a:r>
              <a:rPr lang="es-ES" sz="1429" b="1" dirty="0">
                <a:solidFill>
                  <a:schemeClr val="bg1"/>
                </a:solidFill>
              </a:rPr>
              <a:t>se admite TOEFL con ¡¡ fecha examen </a:t>
            </a:r>
            <a:r>
              <a:rPr lang="es-ES" sz="1429" b="1" dirty="0" smtClean="0">
                <a:solidFill>
                  <a:schemeClr val="bg1"/>
                </a:solidFill>
              </a:rPr>
              <a:t>máximo 13 noviembre </a:t>
            </a:r>
            <a:r>
              <a:rPr lang="es-ES" sz="1429" b="1" dirty="0">
                <a:solidFill>
                  <a:schemeClr val="bg1"/>
                </a:solidFill>
              </a:rPr>
              <a:t>!!</a:t>
            </a:r>
          </a:p>
          <a:p>
            <a:endParaRPr lang="en-GB" sz="1286" dirty="0">
              <a:solidFill>
                <a:schemeClr val="bg1"/>
              </a:solidFill>
            </a:endParaRPr>
          </a:p>
        </p:txBody>
      </p:sp>
      <p:sp>
        <p:nvSpPr>
          <p:cNvPr id="10" name="12 Rectángulo"/>
          <p:cNvSpPr>
            <a:spLocks noChangeArrowheads="1"/>
          </p:cNvSpPr>
          <p:nvPr/>
        </p:nvSpPr>
        <p:spPr bwMode="auto">
          <a:xfrm>
            <a:off x="717633" y="2310499"/>
            <a:ext cx="8464970" cy="30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96" tIns="45700" rIns="91396" bIns="45700">
            <a:spAutoFit/>
          </a:bodyPr>
          <a:lstStyle/>
          <a:p>
            <a:pPr algn="ctr">
              <a:defRPr/>
            </a:pPr>
            <a:r>
              <a:rPr lang="es-ES" sz="1400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Selección a nivel UPV: compites por plazas y becas con estudiantes de toda la UPV</a:t>
            </a:r>
            <a:endParaRPr lang="es-ES" sz="1400" dirty="0">
              <a:solidFill>
                <a:srgbClr val="FF0000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48" y="353844"/>
            <a:ext cx="4414613" cy="72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1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4 CuadroTexto"/>
          <p:cNvSpPr txBox="1">
            <a:spLocks noChangeArrowheads="1"/>
          </p:cNvSpPr>
          <p:nvPr/>
        </p:nvSpPr>
        <p:spPr bwMode="auto">
          <a:xfrm>
            <a:off x="1878389" y="1085682"/>
            <a:ext cx="8280920" cy="400069"/>
          </a:xfrm>
          <a:prstGeom prst="rect">
            <a:avLst/>
          </a:prstGeom>
          <a:solidFill>
            <a:srgbClr val="234151"/>
          </a:solidFill>
          <a:ln w="9525">
            <a:noFill/>
            <a:miter lim="800000"/>
            <a:headEnd/>
            <a:tailEnd/>
          </a:ln>
        </p:spPr>
        <p:txBody>
          <a:bodyPr wrap="square" lIns="91396" tIns="45700" rIns="91396" bIns="4570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PROMOE y Erasmus+ Internacional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0289146" y="1118935"/>
            <a:ext cx="419538" cy="56725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wordArtVert" wrap="square" rtlCol="0">
            <a:spAutoFit/>
          </a:bodyPr>
          <a:lstStyle/>
          <a:p>
            <a:r>
              <a:rPr lang="es-ES" sz="1286" dirty="0">
                <a:solidFill>
                  <a:srgbClr val="234151"/>
                </a:solidFill>
              </a:rPr>
              <a:t> PROMOE </a:t>
            </a:r>
            <a:r>
              <a:rPr lang="es-ES" sz="1286" dirty="0" smtClean="0">
                <a:solidFill>
                  <a:srgbClr val="234151"/>
                </a:solidFill>
              </a:rPr>
              <a:t>AYUDA ECONÓMICA</a:t>
            </a:r>
            <a:endParaRPr lang="en-GB" sz="1286" dirty="0">
              <a:solidFill>
                <a:srgbClr val="234151"/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4580313" y="6335614"/>
            <a:ext cx="5708833" cy="488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86" dirty="0" smtClean="0"/>
              <a:t>* Para estudiantes perceptores de beca MEC</a:t>
            </a:r>
          </a:p>
          <a:p>
            <a:r>
              <a:rPr lang="es-ES" sz="1286" dirty="0" smtClean="0"/>
              <a:t>+ </a:t>
            </a:r>
            <a:r>
              <a:rPr lang="es-ES" sz="1286" dirty="0" err="1"/>
              <a:t>info</a:t>
            </a:r>
            <a:r>
              <a:rPr lang="es-ES" sz="1286" dirty="0"/>
              <a:t>: </a:t>
            </a:r>
            <a:r>
              <a:rPr lang="es-ES" sz="1286" dirty="0">
                <a:hlinkClick r:id="rId2"/>
              </a:rPr>
              <a:t>http://</a:t>
            </a:r>
            <a:r>
              <a:rPr lang="es-ES" sz="1286" dirty="0" smtClean="0">
                <a:hlinkClick r:id="rId2"/>
              </a:rPr>
              <a:t>www.upv.es/entidades/OPII/infoweb/pi/info/797240normalc.html</a:t>
            </a:r>
            <a:r>
              <a:rPr lang="es-ES" sz="1286" dirty="0" smtClean="0"/>
              <a:t> </a:t>
            </a:r>
            <a:endParaRPr lang="en-GB" sz="1286" dirty="0"/>
          </a:p>
        </p:txBody>
      </p:sp>
      <p:grpSp>
        <p:nvGrpSpPr>
          <p:cNvPr id="5" name="Grupo 4"/>
          <p:cNvGrpSpPr/>
          <p:nvPr/>
        </p:nvGrpSpPr>
        <p:grpSpPr>
          <a:xfrm>
            <a:off x="2547035" y="1640936"/>
            <a:ext cx="7344388" cy="4566719"/>
            <a:chOff x="1432248" y="2167074"/>
            <a:chExt cx="10282143" cy="6393407"/>
          </a:xfrm>
        </p:grpSpPr>
        <p:sp>
          <p:nvSpPr>
            <p:cNvPr id="11" name="CuadroTexto 10"/>
            <p:cNvSpPr txBox="1"/>
            <p:nvPr/>
          </p:nvSpPr>
          <p:spPr>
            <a:xfrm>
              <a:off x="2945739" y="2167074"/>
              <a:ext cx="5386251" cy="991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286" b="1" dirty="0">
                  <a:solidFill>
                    <a:srgbClr val="598981"/>
                  </a:solidFill>
                </a:rPr>
                <a:t>AYUDA ECONÓMICA</a:t>
              </a:r>
              <a:r>
                <a:rPr lang="es-ES" sz="2286" b="1" dirty="0">
                  <a:solidFill>
                    <a:srgbClr val="234151"/>
                  </a:solidFill>
                </a:rPr>
                <a:t> </a:t>
              </a:r>
              <a:r>
                <a:rPr lang="es-ES" sz="2286" b="1" dirty="0" smtClean="0">
                  <a:solidFill>
                    <a:srgbClr val="234151"/>
                  </a:solidFill>
                </a:rPr>
                <a:t>2024-25</a:t>
              </a:r>
              <a:endParaRPr lang="es-ES" sz="1714" b="1" dirty="0">
                <a:solidFill>
                  <a:srgbClr val="234151"/>
                </a:solidFill>
              </a:endParaRPr>
            </a:p>
            <a:p>
              <a:pPr lvl="1"/>
              <a:r>
                <a:rPr lang="es-ES" sz="1714" b="1" dirty="0">
                  <a:solidFill>
                    <a:srgbClr val="234151"/>
                  </a:solidFill>
                </a:rPr>
                <a:t> </a:t>
              </a:r>
              <a:endParaRPr lang="es-ES" sz="2000" dirty="0"/>
            </a:p>
          </p:txBody>
        </p:sp>
        <p:sp>
          <p:nvSpPr>
            <p:cNvPr id="18" name="Llamada ovalada 17"/>
            <p:cNvSpPr/>
            <p:nvPr/>
          </p:nvSpPr>
          <p:spPr>
            <a:xfrm rot="851097">
              <a:off x="8565142" y="2704025"/>
              <a:ext cx="3149249" cy="2294714"/>
            </a:xfrm>
            <a:prstGeom prst="wedgeEllipseCallou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000" dirty="0">
                <a:solidFill>
                  <a:srgbClr val="598981"/>
                </a:solidFill>
              </a:endParaRPr>
            </a:p>
            <a:p>
              <a:pPr algn="ctr"/>
              <a:r>
                <a:rPr lang="es-ES" sz="2286" b="1" dirty="0">
                  <a:solidFill>
                    <a:schemeClr val="bg2">
                      <a:lumMod val="50000"/>
                    </a:schemeClr>
                  </a:solidFill>
                </a:rPr>
                <a:t>Pago único</a:t>
              </a:r>
            </a:p>
            <a:p>
              <a:pPr algn="ctr"/>
              <a:r>
                <a:rPr lang="es-ES" sz="1714" dirty="0">
                  <a:solidFill>
                    <a:schemeClr val="bg2">
                      <a:lumMod val="50000"/>
                    </a:schemeClr>
                  </a:solidFill>
                </a:rPr>
                <a:t>80% al inicio + 20% a la vuelta</a:t>
              </a:r>
              <a:endParaRPr lang="en-GB" sz="1714" dirty="0">
                <a:solidFill>
                  <a:schemeClr val="bg2">
                    <a:lumMod val="50000"/>
                  </a:schemeClr>
                </a:solidFill>
              </a:endParaRPr>
            </a:p>
            <a:p>
              <a:pPr algn="ctr"/>
              <a:endParaRPr lang="en-GB" sz="2000" dirty="0">
                <a:solidFill>
                  <a:srgbClr val="598981"/>
                </a:solidFill>
              </a:endParaRPr>
            </a:p>
          </p:txBody>
        </p:sp>
        <p:grpSp>
          <p:nvGrpSpPr>
            <p:cNvPr id="4" name="Grupo 3"/>
            <p:cNvGrpSpPr/>
            <p:nvPr/>
          </p:nvGrpSpPr>
          <p:grpSpPr>
            <a:xfrm>
              <a:off x="1432248" y="2753221"/>
              <a:ext cx="7906801" cy="5807260"/>
              <a:chOff x="532875" y="2234917"/>
              <a:chExt cx="7906801" cy="5807260"/>
            </a:xfrm>
          </p:grpSpPr>
          <p:sp>
            <p:nvSpPr>
              <p:cNvPr id="26" name="Elipse 25"/>
              <p:cNvSpPr/>
              <p:nvPr/>
            </p:nvSpPr>
            <p:spPr>
              <a:xfrm>
                <a:off x="5681321" y="4921476"/>
                <a:ext cx="2758355" cy="2654081"/>
              </a:xfrm>
              <a:prstGeom prst="ellipse">
                <a:avLst/>
              </a:prstGeom>
              <a:solidFill>
                <a:srgbClr val="D65700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600" dirty="0">
                    <a:solidFill>
                      <a:schemeClr val="tx1"/>
                    </a:solidFill>
                  </a:rPr>
                  <a:t>Cada alumno ha de contratar un seguro </a:t>
                </a:r>
              </a:p>
              <a:p>
                <a:pPr algn="ctr"/>
                <a:r>
                  <a:rPr lang="es-ES" sz="1600" dirty="0">
                    <a:solidFill>
                      <a:schemeClr val="tx1"/>
                    </a:solidFill>
                  </a:rPr>
                  <a:t>(</a:t>
                </a:r>
                <a:r>
                  <a:rPr lang="es-ES" sz="1600" dirty="0" err="1">
                    <a:solidFill>
                      <a:schemeClr val="tx1"/>
                    </a:solidFill>
                  </a:rPr>
                  <a:t>aprox</a:t>
                </a:r>
                <a:r>
                  <a:rPr lang="es-ES" sz="1600" dirty="0">
                    <a:solidFill>
                      <a:schemeClr val="tx1"/>
                    </a:solidFill>
                  </a:rPr>
                  <a:t> 200 €)</a:t>
                </a:r>
                <a:endParaRPr lang="en-GB" sz="1600" dirty="0">
                  <a:solidFill>
                    <a:schemeClr val="tx1"/>
                  </a:solidFill>
                </a:endParaRPr>
              </a:p>
              <a:p>
                <a:pPr algn="ctr"/>
                <a:endParaRPr lang="es-ES" sz="1286" b="1" dirty="0">
                  <a:ln w="222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Elipse 20"/>
              <p:cNvSpPr/>
              <p:nvPr/>
            </p:nvSpPr>
            <p:spPr>
              <a:xfrm>
                <a:off x="3183925" y="5467530"/>
                <a:ext cx="2714437" cy="2574647"/>
              </a:xfrm>
              <a:prstGeom prst="ellipse">
                <a:avLst/>
              </a:prstGeom>
              <a:solidFill>
                <a:srgbClr val="6DA945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86" b="1" spc="36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  <a:p>
                <a:pPr algn="ctr"/>
                <a:r>
                  <a:rPr lang="es-ES" sz="2000" b="1" spc="36" dirty="0">
                    <a:ln w="0"/>
                    <a:solidFill>
                      <a:schemeClr val="bg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MAX 5 / 10 MESES BECA</a:t>
                </a:r>
                <a:endParaRPr lang="en-GB" sz="1286" dirty="0">
                  <a:solidFill>
                    <a:schemeClr val="tx1"/>
                  </a:solidFill>
                </a:endParaRPr>
              </a:p>
              <a:p>
                <a:pPr algn="ctr"/>
                <a:endParaRPr lang="es-ES" sz="1286" b="1" dirty="0">
                  <a:ln w="222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Elipse 18"/>
              <p:cNvSpPr/>
              <p:nvPr/>
            </p:nvSpPr>
            <p:spPr>
              <a:xfrm>
                <a:off x="3960384" y="2234917"/>
                <a:ext cx="3472229" cy="3232612"/>
              </a:xfrm>
              <a:prstGeom prst="ellipse">
                <a:avLst/>
              </a:prstGeom>
              <a:solidFill>
                <a:srgbClr val="E084C1"/>
              </a:solidFill>
              <a:ln>
                <a:solidFill>
                  <a:srgbClr val="EA22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000" b="1" spc="36" dirty="0">
                    <a:ln w="0"/>
                    <a:solidFill>
                      <a:schemeClr val="bg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BECA ERASMUS+ </a:t>
                </a:r>
                <a:r>
                  <a:rPr lang="es-ES" sz="1429" b="1" spc="36" dirty="0">
                    <a:ln w="0"/>
                    <a:solidFill>
                      <a:schemeClr val="bg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INTERNACIONAL</a:t>
                </a:r>
              </a:p>
              <a:p>
                <a:pPr algn="ctr"/>
                <a:r>
                  <a:rPr lang="en-GB" sz="1429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Min 4 </a:t>
                </a:r>
                <a:r>
                  <a:rPr lang="en-GB" sz="1429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meses</a:t>
                </a:r>
                <a:r>
                  <a:rPr lang="en-GB" sz="1429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estancia</a:t>
                </a:r>
              </a:p>
              <a:p>
                <a:pPr algn="ctr"/>
                <a:endParaRPr lang="en-GB" sz="786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algn="ctr"/>
                <a:r>
                  <a:rPr lang="es-ES" sz="1429" dirty="0">
                    <a:solidFill>
                      <a:schemeClr val="tx1"/>
                    </a:solidFill>
                  </a:rPr>
                  <a:t>700€/MES</a:t>
                </a:r>
              </a:p>
              <a:p>
                <a:pPr algn="ctr"/>
                <a:r>
                  <a:rPr lang="es-ES" sz="1429" dirty="0">
                    <a:solidFill>
                      <a:schemeClr val="tx1"/>
                    </a:solidFill>
                  </a:rPr>
                  <a:t>+ BOLSA VIAJE</a:t>
                </a:r>
              </a:p>
              <a:p>
                <a:pPr algn="ctr"/>
                <a:r>
                  <a:rPr lang="en-GB" sz="1429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(+ </a:t>
                </a:r>
                <a:r>
                  <a:rPr lang="en-GB" sz="1429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250</a:t>
                </a:r>
                <a:r>
                  <a:rPr lang="en-GB" sz="1429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€/</a:t>
                </a:r>
                <a:r>
                  <a:rPr lang="en-GB" sz="1429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mes</a:t>
                </a:r>
                <a:r>
                  <a:rPr lang="en-GB" sz="1429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*)</a:t>
                </a:r>
                <a:endParaRPr lang="en-GB" sz="1429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algn="ctr"/>
                <a:endParaRPr lang="es-ES" sz="1286" b="1" dirty="0">
                  <a:ln w="222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3" name="Elipse 2"/>
              <p:cNvSpPr/>
              <p:nvPr/>
            </p:nvSpPr>
            <p:spPr>
              <a:xfrm>
                <a:off x="532875" y="3040971"/>
                <a:ext cx="3684609" cy="340156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000" b="1" spc="36" dirty="0">
                    <a:ln w="0"/>
                    <a:solidFill>
                      <a:schemeClr val="bg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BECAS PROMOE/ SANTANDER</a:t>
                </a:r>
              </a:p>
              <a:p>
                <a:pPr algn="ctr"/>
                <a:endParaRPr lang="es-ES" sz="786" b="1" dirty="0">
                  <a:ln w="222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</a:endParaRPr>
              </a:p>
              <a:p>
                <a:pPr algn="ctr"/>
                <a:r>
                  <a:rPr lang="es-ES" sz="1429" dirty="0">
                    <a:solidFill>
                      <a:schemeClr val="tx1"/>
                    </a:solidFill>
                  </a:rPr>
                  <a:t>600€ / MES </a:t>
                </a:r>
              </a:p>
              <a:p>
                <a:pPr algn="ctr"/>
                <a:r>
                  <a:rPr lang="es-ES" sz="1429" dirty="0">
                    <a:solidFill>
                      <a:schemeClr val="tx1"/>
                    </a:solidFill>
                  </a:rPr>
                  <a:t>+ BOLSA VIAJE</a:t>
                </a:r>
              </a:p>
              <a:p>
                <a:pPr algn="ctr"/>
                <a:r>
                  <a:rPr lang="en-GB" sz="1429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(+ </a:t>
                </a:r>
                <a:r>
                  <a:rPr lang="en-GB" sz="1429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250</a:t>
                </a:r>
                <a:r>
                  <a:rPr lang="en-GB" sz="1429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€/</a:t>
                </a:r>
                <a:r>
                  <a:rPr lang="en-GB" sz="1429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mes</a:t>
                </a:r>
                <a:r>
                  <a:rPr lang="en-GB" sz="1429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*</a:t>
                </a:r>
                <a:r>
                  <a:rPr lang="en-GB" sz="1429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)</a:t>
                </a:r>
                <a:endParaRPr lang="en-GB" sz="1429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algn="ctr"/>
                <a:endParaRPr lang="es-ES" sz="1286" b="1" dirty="0">
                  <a:ln w="222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48" y="353844"/>
            <a:ext cx="4414613" cy="72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1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4 CuadroTexto"/>
          <p:cNvSpPr txBox="1">
            <a:spLocks noChangeArrowheads="1"/>
          </p:cNvSpPr>
          <p:nvPr/>
        </p:nvSpPr>
        <p:spPr bwMode="auto">
          <a:xfrm>
            <a:off x="1670148" y="1248068"/>
            <a:ext cx="8489161" cy="400069"/>
          </a:xfrm>
          <a:prstGeom prst="rect">
            <a:avLst/>
          </a:prstGeom>
          <a:solidFill>
            <a:srgbClr val="234151"/>
          </a:solidFill>
          <a:ln w="9525">
            <a:noFill/>
            <a:miter lim="800000"/>
            <a:headEnd/>
            <a:tailEnd/>
          </a:ln>
        </p:spPr>
        <p:txBody>
          <a:bodyPr wrap="square" lIns="91396" tIns="45700" rIns="91396" bIns="4570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PROMOE y Erasmus+ Internacional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0289146" y="1248069"/>
            <a:ext cx="419538" cy="56099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wordArtVert" wrap="square" rtlCol="0">
            <a:spAutoFit/>
          </a:bodyPr>
          <a:lstStyle/>
          <a:p>
            <a:r>
              <a:rPr lang="es-ES" sz="1286" dirty="0">
                <a:solidFill>
                  <a:srgbClr val="234151"/>
                </a:solidFill>
              </a:rPr>
              <a:t> PROMOE CALENDARIO</a:t>
            </a:r>
            <a:endParaRPr lang="en-GB" sz="1286" dirty="0">
              <a:solidFill>
                <a:srgbClr val="234151"/>
              </a:solidFill>
            </a:endParaRPr>
          </a:p>
        </p:txBody>
      </p:sp>
      <p:sp>
        <p:nvSpPr>
          <p:cNvPr id="19" name="12 Rectángulo"/>
          <p:cNvSpPr>
            <a:spLocks noChangeArrowheads="1"/>
          </p:cNvSpPr>
          <p:nvPr/>
        </p:nvSpPr>
        <p:spPr bwMode="auto">
          <a:xfrm>
            <a:off x="1694339" y="1778375"/>
            <a:ext cx="8464970" cy="40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96" tIns="45700" rIns="91396" bIns="45700">
            <a:spAutoFit/>
          </a:bodyPr>
          <a:lstStyle/>
          <a:p>
            <a:pPr algn="ctr">
              <a:defRPr/>
            </a:pPr>
            <a:r>
              <a:rPr lang="es-ES" sz="2000" b="1" dirty="0">
                <a:solidFill>
                  <a:srgbClr val="598981"/>
                </a:solidFill>
                <a:ea typeface="Verdana" pitchFamily="34" charset="0"/>
                <a:cs typeface="Verdana" pitchFamily="34" charset="0"/>
              </a:rPr>
              <a:t>CURSO </a:t>
            </a:r>
            <a:r>
              <a:rPr lang="es-ES" sz="2000" b="1" dirty="0" smtClean="0">
                <a:solidFill>
                  <a:srgbClr val="598981"/>
                </a:solidFill>
                <a:ea typeface="Verdana" pitchFamily="34" charset="0"/>
                <a:cs typeface="Verdana" pitchFamily="34" charset="0"/>
              </a:rPr>
              <a:t>2024-2025</a:t>
            </a:r>
            <a:r>
              <a:rPr lang="es-ES" sz="2000" dirty="0" smtClean="0">
                <a:solidFill>
                  <a:srgbClr val="598981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ES" sz="1714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(provisional)</a:t>
            </a:r>
          </a:p>
        </p:txBody>
      </p:sp>
      <p:graphicFrame>
        <p:nvGraphicFramePr>
          <p:cNvPr id="22" name="Tab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280554"/>
              </p:ext>
            </p:extLst>
          </p:nvPr>
        </p:nvGraphicFramePr>
        <p:xfrm>
          <a:off x="1648202" y="2327408"/>
          <a:ext cx="8464970" cy="3864611"/>
        </p:xfrm>
        <a:graphic>
          <a:graphicData uri="http://schemas.openxmlformats.org/drawingml/2006/table">
            <a:tbl>
              <a:tblPr firstRow="1" firstCol="1" bandRow="1"/>
              <a:tblGrid>
                <a:gridCol w="2921045">
                  <a:extLst>
                    <a:ext uri="{9D8B030D-6E8A-4147-A177-3AD203B41FA5}">
                      <a16:colId xmlns:a16="http://schemas.microsoft.com/office/drawing/2014/main" val="1478382175"/>
                    </a:ext>
                  </a:extLst>
                </a:gridCol>
                <a:gridCol w="2722268">
                  <a:extLst>
                    <a:ext uri="{9D8B030D-6E8A-4147-A177-3AD203B41FA5}">
                      <a16:colId xmlns:a16="http://schemas.microsoft.com/office/drawing/2014/main" val="2045549764"/>
                    </a:ext>
                  </a:extLst>
                </a:gridCol>
                <a:gridCol w="2821657">
                  <a:extLst>
                    <a:ext uri="{9D8B030D-6E8A-4147-A177-3AD203B41FA5}">
                      <a16:colId xmlns:a16="http://schemas.microsoft.com/office/drawing/2014/main" val="1857961207"/>
                    </a:ext>
                  </a:extLst>
                </a:gridCol>
              </a:tblGrid>
              <a:tr h="57460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PROMOE y Erasmus</a:t>
                      </a:r>
                      <a:r>
                        <a:rPr lang="es-ES" sz="17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Internacional</a:t>
                      </a:r>
                      <a:endParaRPr lang="en-GB" sz="1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Actividad</a:t>
                      </a:r>
                      <a:endParaRPr lang="en-GB" sz="1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898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Calendario </a:t>
                      </a:r>
                      <a:r>
                        <a:rPr lang="es-ES" sz="1400" b="1" baseline="300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(*)</a:t>
                      </a:r>
                      <a:endParaRPr lang="en-GB" sz="1400" baseline="30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89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504781"/>
                  </a:ext>
                </a:extLst>
              </a:tr>
              <a:tr h="43171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Inicio</a:t>
                      </a:r>
                      <a:endParaRPr lang="en-GB" sz="1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</a:t>
                      </a:r>
                      <a:endParaRPr lang="en-GB" sz="1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586819"/>
                  </a:ext>
                </a:extLst>
              </a:tr>
              <a:tr h="4659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Solicitudes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(estancia 1 o 2 semestres)</a:t>
                      </a:r>
                      <a:endParaRPr lang="en-GB" sz="17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Noviembre (mediados)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Diciembre </a:t>
                      </a:r>
                      <a:r>
                        <a:rPr lang="es-ES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(primera semana</a:t>
                      </a:r>
                      <a:r>
                        <a:rPr lang="es-E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708197"/>
                  </a:ext>
                </a:extLst>
              </a:tr>
              <a:tr h="588925">
                <a:tc>
                  <a:txBody>
                    <a:bodyPr/>
                    <a:lstStyle/>
                    <a:p>
                      <a:pPr marL="0" marR="0" lvl="0" indent="0" algn="ctr" defTabSz="913961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Publicación de listas </a:t>
                      </a:r>
                      <a:r>
                        <a:rPr lang="es-ES" sz="1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provisionales</a:t>
                      </a:r>
                      <a:endParaRPr lang="en-GB" sz="1700" baseline="30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Diciembre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Fecha</a:t>
                      </a:r>
                      <a:r>
                        <a:rPr lang="es-ES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4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</a:t>
                      </a:r>
                      <a:r>
                        <a:rPr lang="es-ES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+ </a:t>
                      </a:r>
                      <a:r>
                        <a:rPr lang="es-E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días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1330088"/>
                  </a:ext>
                </a:extLst>
              </a:tr>
              <a:tr h="4659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Listado definitivo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Diciembre/ enero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6502186"/>
                  </a:ext>
                </a:extLst>
              </a:tr>
              <a:tr h="4659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Adjudicación de </a:t>
                      </a:r>
                      <a:r>
                        <a:rPr lang="es-ES" sz="1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destinos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Enero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2810620"/>
                  </a:ext>
                </a:extLst>
              </a:tr>
              <a:tr h="8716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Solicitudes 2º convocatoria</a:t>
                      </a:r>
                      <a:endParaRPr lang="en-GB" sz="13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8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MAYO</a:t>
                      </a:r>
                      <a:endParaRPr lang="en-GB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8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916555"/>
                  </a:ext>
                </a:extLst>
              </a:tr>
            </a:tbl>
          </a:graphicData>
        </a:graphic>
      </p:graphicFrame>
      <p:sp>
        <p:nvSpPr>
          <p:cNvPr id="26" name="CuadroTexto 25"/>
          <p:cNvSpPr txBox="1"/>
          <p:nvPr/>
        </p:nvSpPr>
        <p:spPr>
          <a:xfrm>
            <a:off x="1995420" y="6309683"/>
            <a:ext cx="7770534" cy="532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29" baseline="30000" dirty="0" smtClean="0">
                <a:ea typeface="Verdana" pitchFamily="34" charset="0"/>
                <a:cs typeface="Verdana" pitchFamily="34" charset="0"/>
              </a:rPr>
              <a:t>(*)</a:t>
            </a:r>
            <a:r>
              <a:rPr lang="es-ES" sz="1429" dirty="0">
                <a:ea typeface="Verdana" pitchFamily="34" charset="0"/>
                <a:cs typeface="Verdana" pitchFamily="34" charset="0"/>
              </a:rPr>
              <a:t> Anuncio convocatoria definitiva: Página web, Instagram @</a:t>
            </a:r>
            <a:r>
              <a:rPr lang="es-ES" sz="1429" dirty="0" err="1" smtClean="0">
                <a:ea typeface="Verdana" pitchFamily="34" charset="0"/>
                <a:cs typeface="Verdana" pitchFamily="34" charset="0"/>
              </a:rPr>
              <a:t>intercambioetsie.upv</a:t>
            </a:r>
            <a:r>
              <a:rPr lang="es-ES" sz="1429" dirty="0" smtClean="0">
                <a:ea typeface="Verdana" pitchFamily="34" charset="0"/>
                <a:cs typeface="Verdana" pitchFamily="34" charset="0"/>
              </a:rPr>
              <a:t> , </a:t>
            </a:r>
            <a:r>
              <a:rPr lang="es-ES" sz="1429" dirty="0">
                <a:ea typeface="Verdana" pitchFamily="34" charset="0"/>
                <a:cs typeface="Verdana" pitchFamily="34" charset="0"/>
              </a:rPr>
              <a:t>@</a:t>
            </a:r>
            <a:r>
              <a:rPr lang="es-ES" sz="1429" dirty="0" err="1">
                <a:ea typeface="Verdana" pitchFamily="34" charset="0"/>
                <a:cs typeface="Verdana" pitchFamily="34" charset="0"/>
              </a:rPr>
              <a:t>opiiupv</a:t>
            </a:r>
            <a:endParaRPr lang="es-ES" sz="1429" dirty="0">
              <a:ea typeface="Verdana" pitchFamily="34" charset="0"/>
              <a:cs typeface="Verdana" pitchFamily="34" charset="0"/>
            </a:endParaRPr>
          </a:p>
          <a:p>
            <a:r>
              <a:rPr lang="es-ES" sz="1429" dirty="0" smtClean="0"/>
              <a:t>+ </a:t>
            </a:r>
            <a:r>
              <a:rPr lang="es-ES" sz="1429" dirty="0" err="1"/>
              <a:t>info</a:t>
            </a:r>
            <a:r>
              <a:rPr lang="es-ES" sz="1429" dirty="0"/>
              <a:t>: </a:t>
            </a:r>
            <a:r>
              <a:rPr lang="es-ES" sz="1429" dirty="0">
                <a:hlinkClick r:id="rId2"/>
              </a:rPr>
              <a:t>https</a:t>
            </a:r>
            <a:r>
              <a:rPr lang="es-ES" sz="1429" dirty="0" smtClean="0">
                <a:hlinkClick r:id="rId2"/>
              </a:rPr>
              <a:t>://</a:t>
            </a:r>
            <a:r>
              <a:rPr lang="es-ES" sz="1429" dirty="0">
                <a:hlinkClick r:id="rId2"/>
              </a:rPr>
              <a:t>http://</a:t>
            </a:r>
            <a:r>
              <a:rPr lang="es-ES" sz="1429" dirty="0" smtClean="0">
                <a:hlinkClick r:id="rId2"/>
              </a:rPr>
              <a:t>www.upv.es/entidades/OPII/infoweb/pi/info/797240normalc.html</a:t>
            </a:r>
            <a:r>
              <a:rPr lang="es-ES" sz="1429" dirty="0" smtClean="0"/>
              <a:t> </a:t>
            </a:r>
            <a:endParaRPr lang="en-GB" sz="1286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48" y="353844"/>
            <a:ext cx="4414613" cy="72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0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4 CuadroTexto"/>
          <p:cNvSpPr txBox="1">
            <a:spLocks noChangeArrowheads="1"/>
          </p:cNvSpPr>
          <p:nvPr/>
        </p:nvSpPr>
        <p:spPr bwMode="auto">
          <a:xfrm>
            <a:off x="1878389" y="1172912"/>
            <a:ext cx="8280920" cy="400069"/>
          </a:xfrm>
          <a:prstGeom prst="rect">
            <a:avLst/>
          </a:prstGeom>
          <a:solidFill>
            <a:srgbClr val="234151"/>
          </a:solidFill>
          <a:ln w="9525">
            <a:noFill/>
            <a:miter lim="800000"/>
            <a:headEnd/>
            <a:tailEnd/>
          </a:ln>
        </p:spPr>
        <p:txBody>
          <a:bodyPr wrap="square" lIns="91396" tIns="45700" rIns="91396" bIns="4570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PROMOE y Erasmus+ Internacional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0289146" y="1172913"/>
            <a:ext cx="419538" cy="60232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wordArtVert" wrap="square" rtlCol="0">
            <a:spAutoFit/>
          </a:bodyPr>
          <a:lstStyle/>
          <a:p>
            <a:r>
              <a:rPr lang="es-ES" sz="1286" dirty="0">
                <a:solidFill>
                  <a:srgbClr val="234151"/>
                </a:solidFill>
              </a:rPr>
              <a:t>  PROMOE TFM</a:t>
            </a:r>
            <a:endParaRPr lang="en-GB" sz="1286" dirty="0">
              <a:solidFill>
                <a:srgbClr val="23415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187971" y="1761379"/>
            <a:ext cx="8280920" cy="1807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598981"/>
                </a:solidFill>
              </a:rPr>
              <a:t>ASIGNATURAS / TFM:</a:t>
            </a:r>
          </a:p>
          <a:p>
            <a:endParaRPr lang="es-ES" sz="2000" b="1" dirty="0">
              <a:solidFill>
                <a:srgbClr val="598981"/>
              </a:solidFill>
            </a:endParaRPr>
          </a:p>
          <a:p>
            <a:pPr lvl="1">
              <a:defRPr/>
            </a:pPr>
            <a:r>
              <a:rPr lang="es-ES" sz="1429" dirty="0">
                <a:ea typeface="Verdana" pitchFamily="34" charset="0"/>
                <a:cs typeface="Verdana" pitchFamily="34" charset="0"/>
              </a:rPr>
              <a:t>Para cursar el equivalente de un semestre (30 ECTS) de asignaturas y/o TFG-TFM</a:t>
            </a:r>
          </a:p>
          <a:p>
            <a:pPr lvl="1">
              <a:defRPr/>
            </a:pPr>
            <a:r>
              <a:rPr lang="es-ES" sz="1429" dirty="0">
                <a:ea typeface="Verdana" pitchFamily="34" charset="0"/>
                <a:cs typeface="Verdana" pitchFamily="34" charset="0"/>
              </a:rPr>
              <a:t> </a:t>
            </a:r>
          </a:p>
          <a:p>
            <a:pPr lvl="1">
              <a:defRPr/>
            </a:pPr>
            <a:r>
              <a:rPr lang="es-ES" sz="1429" dirty="0">
                <a:ea typeface="Verdana" pitchFamily="34" charset="0"/>
                <a:cs typeface="Verdana" pitchFamily="34" charset="0"/>
              </a:rPr>
              <a:t>Las universidades de EEUU y </a:t>
            </a:r>
            <a:r>
              <a:rPr lang="es-ES" sz="1429" b="1" dirty="0">
                <a:ea typeface="Verdana" pitchFamily="34" charset="0"/>
                <a:cs typeface="Verdana" pitchFamily="34" charset="0"/>
              </a:rPr>
              <a:t>Australia </a:t>
            </a:r>
            <a:r>
              <a:rPr lang="es-ES" sz="1429" b="1" u="sng" dirty="0">
                <a:ea typeface="Verdana" pitchFamily="34" charset="0"/>
                <a:cs typeface="Verdana" pitchFamily="34" charset="0"/>
              </a:rPr>
              <a:t>no aceptan </a:t>
            </a:r>
            <a:r>
              <a:rPr lang="es-ES" sz="1429" b="1" u="sng" dirty="0" smtClean="0">
                <a:ea typeface="Verdana" pitchFamily="34" charset="0"/>
                <a:cs typeface="Verdana" pitchFamily="34" charset="0"/>
              </a:rPr>
              <a:t>movilidades basadas en TFG-TFM</a:t>
            </a:r>
            <a:br>
              <a:rPr lang="es-ES" sz="1429" b="1" u="sng" dirty="0" smtClean="0">
                <a:ea typeface="Verdana" pitchFamily="34" charset="0"/>
                <a:cs typeface="Verdana" pitchFamily="34" charset="0"/>
              </a:rPr>
            </a:br>
            <a:r>
              <a:rPr lang="es-ES" sz="1429" dirty="0" smtClean="0">
                <a:ea typeface="Verdana" pitchFamily="34" charset="0"/>
                <a:cs typeface="Verdana" pitchFamily="34" charset="0"/>
              </a:rPr>
              <a:t>(es siempre un complemento a asignaturas, y se negocia ya en destino)</a:t>
            </a:r>
            <a:endParaRPr lang="es-ES" sz="1429" dirty="0">
              <a:ea typeface="Verdana" pitchFamily="34" charset="0"/>
              <a:cs typeface="Verdana" pitchFamily="34" charset="0"/>
            </a:endParaRPr>
          </a:p>
          <a:p>
            <a:pPr lvl="1"/>
            <a:endParaRPr lang="es-ES" sz="1429" dirty="0"/>
          </a:p>
        </p:txBody>
      </p:sp>
      <p:sp>
        <p:nvSpPr>
          <p:cNvPr id="5" name="CuadroTexto 4"/>
          <p:cNvSpPr txBox="1"/>
          <p:nvPr/>
        </p:nvSpPr>
        <p:spPr>
          <a:xfrm>
            <a:off x="1979924" y="5060987"/>
            <a:ext cx="8030414" cy="1609287"/>
          </a:xfrm>
          <a:prstGeom prst="rect">
            <a:avLst/>
          </a:prstGeom>
          <a:solidFill>
            <a:srgbClr val="234151"/>
          </a:solidFill>
        </p:spPr>
        <p:txBody>
          <a:bodyPr wrap="square" rtlCol="0" anchor="b">
            <a:spAutoFit/>
          </a:bodyPr>
          <a:lstStyle/>
          <a:p>
            <a:pPr algn="ctr"/>
            <a:endParaRPr lang="es-ES" sz="1286" b="1" dirty="0">
              <a:solidFill>
                <a:schemeClr val="bg1"/>
              </a:solidFill>
            </a:endParaRPr>
          </a:p>
          <a:p>
            <a:pPr algn="ctr"/>
            <a:r>
              <a:rPr lang="es-ES" sz="2000" b="1" dirty="0">
                <a:solidFill>
                  <a:schemeClr val="bg1"/>
                </a:solidFill>
              </a:rPr>
              <a:t>Plaza </a:t>
            </a:r>
            <a:r>
              <a:rPr lang="es-ES" sz="2000" b="1" dirty="0" smtClean="0">
                <a:solidFill>
                  <a:schemeClr val="bg1"/>
                </a:solidFill>
              </a:rPr>
              <a:t>Erasmus (Europa) y  </a:t>
            </a:r>
            <a:r>
              <a:rPr lang="es-ES" sz="2000" b="1" dirty="0">
                <a:solidFill>
                  <a:schemeClr val="bg1"/>
                </a:solidFill>
              </a:rPr>
              <a:t>plaza </a:t>
            </a:r>
            <a:r>
              <a:rPr lang="es-ES" sz="2000" b="1" dirty="0" smtClean="0">
                <a:solidFill>
                  <a:schemeClr val="bg1"/>
                </a:solidFill>
              </a:rPr>
              <a:t>PROMOE / Erasmus Internacional</a:t>
            </a:r>
            <a:endParaRPr lang="es-ES" sz="2000" b="1" dirty="0">
              <a:solidFill>
                <a:schemeClr val="bg1"/>
              </a:solidFill>
            </a:endParaRPr>
          </a:p>
          <a:p>
            <a:pPr algn="ctr"/>
            <a:r>
              <a:rPr lang="es-ES" sz="2571" b="1" dirty="0">
                <a:solidFill>
                  <a:schemeClr val="bg1"/>
                </a:solidFill>
              </a:rPr>
              <a:t>!! No compatibles en el mismo semestre !!</a:t>
            </a:r>
          </a:p>
          <a:p>
            <a:pPr algn="ctr"/>
            <a:r>
              <a:rPr lang="es-ES" sz="1429" b="1" dirty="0">
                <a:solidFill>
                  <a:schemeClr val="bg1"/>
                </a:solidFill>
              </a:rPr>
              <a:t>(en todo caso, para otro semestre, si tiene justificación académica). </a:t>
            </a:r>
          </a:p>
          <a:p>
            <a:pPr algn="ctr"/>
            <a:endParaRPr lang="es-ES" sz="1286" b="1" dirty="0">
              <a:solidFill>
                <a:schemeClr val="bg1"/>
              </a:solidFill>
            </a:endParaRPr>
          </a:p>
          <a:p>
            <a:pPr algn="ctr"/>
            <a:endParaRPr lang="en-GB" sz="1286" dirty="0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187971" y="3423593"/>
            <a:ext cx="8280920" cy="97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598981"/>
                </a:solidFill>
              </a:rPr>
              <a:t>RENDIMIENTO ACADÉMICO</a:t>
            </a:r>
          </a:p>
          <a:p>
            <a:endParaRPr lang="es-ES" sz="2000" b="1" dirty="0">
              <a:solidFill>
                <a:srgbClr val="598981"/>
              </a:solidFill>
            </a:endParaRPr>
          </a:p>
          <a:p>
            <a:r>
              <a:rPr lang="es-ES" sz="1714" dirty="0"/>
              <a:t>Compromiso de rendimiento </a:t>
            </a:r>
            <a:r>
              <a:rPr lang="es-ES" sz="1714" dirty="0" smtClean="0"/>
              <a:t>académico para no devolver la beca</a:t>
            </a:r>
            <a:endParaRPr lang="es-ES" sz="1714" dirty="0"/>
          </a:p>
        </p:txBody>
      </p:sp>
      <p:sp>
        <p:nvSpPr>
          <p:cNvPr id="7" name="Estrella de 10 puntas 6"/>
          <p:cNvSpPr/>
          <p:nvPr/>
        </p:nvSpPr>
        <p:spPr>
          <a:xfrm rot="532273">
            <a:off x="8466498" y="3820446"/>
            <a:ext cx="1028686" cy="989020"/>
          </a:xfrm>
          <a:prstGeom prst="star10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714" b="1" dirty="0">
                <a:solidFill>
                  <a:schemeClr val="bg1"/>
                </a:solidFill>
              </a:rPr>
              <a:t>75% </a:t>
            </a:r>
            <a:r>
              <a:rPr lang="es-ES" sz="1286" b="1" dirty="0">
                <a:solidFill>
                  <a:schemeClr val="bg1"/>
                </a:solidFill>
              </a:rPr>
              <a:t>créditos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48" y="353844"/>
            <a:ext cx="4414613" cy="72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49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4 CuadroTexto"/>
          <p:cNvSpPr txBox="1">
            <a:spLocks noChangeArrowheads="1"/>
          </p:cNvSpPr>
          <p:nvPr/>
        </p:nvSpPr>
        <p:spPr bwMode="auto">
          <a:xfrm>
            <a:off x="1878389" y="1160386"/>
            <a:ext cx="8280920" cy="400069"/>
          </a:xfrm>
          <a:prstGeom prst="rect">
            <a:avLst/>
          </a:prstGeom>
          <a:solidFill>
            <a:srgbClr val="234151"/>
          </a:solidFill>
          <a:ln w="9525">
            <a:noFill/>
            <a:miter lim="800000"/>
            <a:headEnd/>
            <a:tailEnd/>
          </a:ln>
        </p:spPr>
        <p:txBody>
          <a:bodyPr wrap="square" lIns="91396" tIns="45700" rIns="91396" bIns="4570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CERTIFICADOS DE IDIOMAS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0289146" y="1160387"/>
            <a:ext cx="419538" cy="56976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wordArtVert" wrap="square" rtlCol="0">
            <a:spAutoFit/>
          </a:bodyPr>
          <a:lstStyle/>
          <a:p>
            <a:r>
              <a:rPr lang="es-ES" sz="1286" dirty="0">
                <a:solidFill>
                  <a:srgbClr val="234151"/>
                </a:solidFill>
              </a:rPr>
              <a:t>  CERTIFICADO IDIOMAS</a:t>
            </a:r>
            <a:endParaRPr lang="en-GB" sz="1286" dirty="0">
              <a:solidFill>
                <a:srgbClr val="23415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058976" y="1856245"/>
            <a:ext cx="3952024" cy="1147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14" b="1" dirty="0">
                <a:solidFill>
                  <a:srgbClr val="598981"/>
                </a:solidFill>
              </a:rPr>
              <a:t>CERTIFICADOS CAMBRIDGE</a:t>
            </a:r>
          </a:p>
          <a:p>
            <a:pPr lvl="1">
              <a:defRPr/>
            </a:pPr>
            <a:r>
              <a:rPr lang="es-ES" sz="1286" dirty="0">
                <a:ea typeface="Verdana" pitchFamily="34" charset="0"/>
                <a:cs typeface="Verdana" pitchFamily="34" charset="0"/>
                <a:hlinkClick r:id="rId2"/>
              </a:rPr>
              <a:t>https://cambridgemb.com/consejos-guias/acredita-nivel-ingles-linguaskill-vs-english-qualifications/</a:t>
            </a:r>
            <a:r>
              <a:rPr lang="es-ES" sz="1286" dirty="0">
                <a:ea typeface="Verdana" pitchFamily="34" charset="0"/>
                <a:cs typeface="Verdana" pitchFamily="34" charset="0"/>
              </a:rPr>
              <a:t> </a:t>
            </a:r>
          </a:p>
          <a:p>
            <a:pPr lvl="1"/>
            <a:endParaRPr lang="es-ES" sz="1286" dirty="0"/>
          </a:p>
        </p:txBody>
      </p:sp>
      <p:sp>
        <p:nvSpPr>
          <p:cNvPr id="13" name="CuadroTexto 12"/>
          <p:cNvSpPr txBox="1"/>
          <p:nvPr/>
        </p:nvSpPr>
        <p:spPr>
          <a:xfrm>
            <a:off x="2106457" y="3411067"/>
            <a:ext cx="4216635" cy="949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14" b="1" dirty="0">
                <a:solidFill>
                  <a:srgbClr val="598981"/>
                </a:solidFill>
              </a:rPr>
              <a:t>CDL - UPV</a:t>
            </a:r>
          </a:p>
          <a:p>
            <a:pPr lvl="1"/>
            <a:r>
              <a:rPr lang="es-ES" sz="1286" dirty="0">
                <a:hlinkClick r:id="rId3"/>
              </a:rPr>
              <a:t>https://cdl.upv.es/certificaciones-y-pruebas/examenes-oficiales-cdl#proxima-convocatoria-noviembre-2021</a:t>
            </a:r>
            <a:r>
              <a:rPr lang="es-ES" sz="1286" dirty="0"/>
              <a:t>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550" y="1697305"/>
            <a:ext cx="3511500" cy="4966541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2014908" y="4768033"/>
            <a:ext cx="4216635" cy="949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14" b="1" dirty="0">
                <a:solidFill>
                  <a:srgbClr val="598981"/>
                </a:solidFill>
              </a:rPr>
              <a:t>CERTACLES</a:t>
            </a:r>
          </a:p>
          <a:p>
            <a:pPr lvl="1"/>
            <a:r>
              <a:rPr lang="en-GB" sz="1286" dirty="0">
                <a:hlinkClick r:id="rId5" tooltip="https://www.acles.es/uploads/archivos/tablas_de_certificados_septiembre_2020/tablas_de_certificados_reconocidos_por_acles30_07_2021.pdf"/>
              </a:rPr>
              <a:t>https://www.acles.es/uploads/archivos/Tablas_de_Certificados_septiembre_2020/Tablas_de_certificados_reconocidos_por_ACLES30_07_2021.pdf</a:t>
            </a:r>
            <a:endParaRPr lang="en-GB" sz="1286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48" y="353844"/>
            <a:ext cx="4414613" cy="72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07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4 CuadroTexto"/>
          <p:cNvSpPr txBox="1">
            <a:spLocks noChangeArrowheads="1"/>
          </p:cNvSpPr>
          <p:nvPr/>
        </p:nvSpPr>
        <p:spPr bwMode="auto">
          <a:xfrm>
            <a:off x="1878389" y="1223016"/>
            <a:ext cx="8280920" cy="400069"/>
          </a:xfrm>
          <a:prstGeom prst="rect">
            <a:avLst/>
          </a:prstGeom>
          <a:solidFill>
            <a:srgbClr val="234151"/>
          </a:solidFill>
          <a:ln w="9525">
            <a:noFill/>
            <a:miter lim="800000"/>
            <a:headEnd/>
            <a:tailEnd/>
          </a:ln>
        </p:spPr>
        <p:txBody>
          <a:bodyPr wrap="square" lIns="91396" tIns="45700" rIns="91396" bIns="4570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SICUE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0289146" y="1223017"/>
            <a:ext cx="419538" cy="60232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wordArtVert" wrap="square" rtlCol="0">
            <a:spAutoFit/>
          </a:bodyPr>
          <a:lstStyle/>
          <a:p>
            <a:r>
              <a:rPr lang="es-ES" sz="1286" dirty="0">
                <a:solidFill>
                  <a:srgbClr val="234151"/>
                </a:solidFill>
              </a:rPr>
              <a:t>  SICUE DATOS BÁSICOS</a:t>
            </a:r>
            <a:endParaRPr lang="en-GB" sz="1286" dirty="0">
              <a:solidFill>
                <a:srgbClr val="23415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874036" y="2174012"/>
            <a:ext cx="2644326" cy="343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14" b="1" dirty="0">
                <a:solidFill>
                  <a:srgbClr val="598981"/>
                </a:solidFill>
              </a:rPr>
              <a:t>SOLICITUD:</a:t>
            </a:r>
          </a:p>
          <a:p>
            <a:pPr lvl="1">
              <a:defRPr/>
            </a:pPr>
            <a:r>
              <a:rPr lang="es-ES" sz="1429" dirty="0">
                <a:ea typeface="Verdana" pitchFamily="34" charset="0"/>
                <a:cs typeface="Verdana" pitchFamily="34" charset="0"/>
              </a:rPr>
              <a:t>Febrero/marzo</a:t>
            </a:r>
          </a:p>
          <a:p>
            <a:pPr lvl="1">
              <a:defRPr/>
            </a:pPr>
            <a:endParaRPr lang="es-ES" sz="1429" dirty="0"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es-ES" sz="1429" b="1" dirty="0">
                <a:solidFill>
                  <a:srgbClr val="598981"/>
                </a:solidFill>
              </a:rPr>
              <a:t>TITULACIÓN: </a:t>
            </a:r>
          </a:p>
          <a:p>
            <a:pPr marL="260809">
              <a:defRPr/>
            </a:pPr>
            <a:r>
              <a:rPr lang="es-ES" sz="1429" b="1" dirty="0"/>
              <a:t>sólo </a:t>
            </a:r>
            <a:r>
              <a:rPr lang="es-ES" sz="1429" b="1" dirty="0" smtClean="0"/>
              <a:t>Grado</a:t>
            </a:r>
            <a:endParaRPr lang="es-ES" sz="1429" b="1" dirty="0"/>
          </a:p>
          <a:p>
            <a:pPr marL="260809">
              <a:defRPr/>
            </a:pPr>
            <a:r>
              <a:rPr lang="es-ES" sz="1429" b="1" dirty="0"/>
              <a:t>Se vuelve a la </a:t>
            </a:r>
            <a:r>
              <a:rPr lang="es-ES" sz="1429" b="1" dirty="0" smtClean="0"/>
              <a:t>ETSIE </a:t>
            </a:r>
            <a:r>
              <a:rPr lang="es-ES" sz="1429" b="1" dirty="0"/>
              <a:t>para titularse</a:t>
            </a:r>
            <a:endParaRPr lang="es-ES" sz="1429" b="1" dirty="0">
              <a:solidFill>
                <a:srgbClr val="234151"/>
              </a:solidFill>
            </a:endParaRPr>
          </a:p>
          <a:p>
            <a:pPr>
              <a:defRPr/>
            </a:pPr>
            <a:endParaRPr lang="es-ES" sz="1429" b="1" dirty="0">
              <a:solidFill>
                <a:srgbClr val="598981"/>
              </a:solidFill>
            </a:endParaRPr>
          </a:p>
          <a:p>
            <a:pPr>
              <a:defRPr/>
            </a:pPr>
            <a:r>
              <a:rPr lang="es-ES" sz="1429" b="1" dirty="0">
                <a:solidFill>
                  <a:srgbClr val="598981"/>
                </a:solidFill>
              </a:rPr>
              <a:t>CONVOCATORIA</a:t>
            </a:r>
            <a:r>
              <a:rPr lang="es-ES" sz="1429" b="1" dirty="0">
                <a:solidFill>
                  <a:srgbClr val="234151"/>
                </a:solidFill>
              </a:rPr>
              <a:t>:</a:t>
            </a:r>
          </a:p>
          <a:p>
            <a:pPr lvl="1">
              <a:defRPr/>
            </a:pPr>
            <a:r>
              <a:rPr lang="es-ES" sz="1429" dirty="0">
                <a:ea typeface="Verdana" pitchFamily="34" charset="0"/>
                <a:cs typeface="Verdana" pitchFamily="34" charset="0"/>
              </a:rPr>
              <a:t>web OPII, web ETSIE, @</a:t>
            </a:r>
            <a:r>
              <a:rPr lang="es-ES" sz="1429" dirty="0" err="1">
                <a:ea typeface="Verdana" pitchFamily="34" charset="0"/>
                <a:cs typeface="Verdana" pitchFamily="34" charset="0"/>
              </a:rPr>
              <a:t>opiiupv</a:t>
            </a:r>
            <a:r>
              <a:rPr lang="es-ES" sz="1429" dirty="0">
                <a:ea typeface="Verdana" pitchFamily="34" charset="0"/>
                <a:cs typeface="Verdana" pitchFamily="34" charset="0"/>
              </a:rPr>
              <a:t>, @</a:t>
            </a:r>
            <a:r>
              <a:rPr lang="es-ES" sz="1429" dirty="0" err="1">
                <a:ea typeface="Verdana" pitchFamily="34" charset="0"/>
                <a:cs typeface="Verdana" pitchFamily="34" charset="0"/>
              </a:rPr>
              <a:t>intercambioetsie.upv</a:t>
            </a:r>
            <a:endParaRPr lang="es-ES" sz="1429" dirty="0"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es-ES" sz="1429" b="1" dirty="0">
              <a:solidFill>
                <a:srgbClr val="234151"/>
              </a:solidFill>
            </a:endParaRPr>
          </a:p>
          <a:p>
            <a:pPr>
              <a:defRPr/>
            </a:pPr>
            <a:r>
              <a:rPr lang="es-ES" sz="1429" b="1" dirty="0">
                <a:solidFill>
                  <a:srgbClr val="598981"/>
                </a:solidFill>
              </a:rPr>
              <a:t>RESOLUCIÓN:</a:t>
            </a:r>
          </a:p>
          <a:p>
            <a:pPr lvl="1">
              <a:defRPr/>
            </a:pPr>
            <a:r>
              <a:rPr lang="es-ES" sz="1429" dirty="0">
                <a:ea typeface="Verdana" pitchFamily="34" charset="0"/>
                <a:cs typeface="Verdana" pitchFamily="34" charset="0"/>
              </a:rPr>
              <a:t>Marzo (aprox.)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047" y="2136638"/>
            <a:ext cx="5227666" cy="354238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874037" y="5782662"/>
            <a:ext cx="8188676" cy="839845"/>
          </a:xfrm>
          <a:prstGeom prst="rect">
            <a:avLst/>
          </a:prstGeom>
          <a:solidFill>
            <a:srgbClr val="57BDC5"/>
          </a:solidFill>
        </p:spPr>
        <p:txBody>
          <a:bodyPr wrap="square" rtlCol="0">
            <a:spAutoFit/>
          </a:bodyPr>
          <a:lstStyle/>
          <a:p>
            <a:pPr algn="ctr"/>
            <a:endParaRPr lang="es-ES" sz="1286" b="1" dirty="0">
              <a:solidFill>
                <a:schemeClr val="bg1"/>
              </a:solidFill>
            </a:endParaRPr>
          </a:p>
          <a:p>
            <a:pPr algn="ctr"/>
            <a:r>
              <a:rPr lang="es-ES" sz="2286" b="1" dirty="0">
                <a:solidFill>
                  <a:schemeClr val="bg1"/>
                </a:solidFill>
              </a:rPr>
              <a:t>SIN AYUDA ECONÓMICA</a:t>
            </a:r>
          </a:p>
          <a:p>
            <a:pPr algn="ctr"/>
            <a:endParaRPr lang="en-GB" sz="1286" dirty="0">
              <a:solidFill>
                <a:schemeClr val="bg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874036" y="1632427"/>
            <a:ext cx="8285273" cy="400110"/>
          </a:xfrm>
          <a:prstGeom prst="rect">
            <a:avLst/>
          </a:prstGeom>
          <a:solidFill>
            <a:srgbClr val="57BDC5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s-ES" sz="2000" dirty="0"/>
              <a:t>Estancias de estudio en universidades españolas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48" y="353844"/>
            <a:ext cx="4414613" cy="72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6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4 CuadroTexto"/>
          <p:cNvSpPr txBox="1">
            <a:spLocks noChangeArrowheads="1"/>
          </p:cNvSpPr>
          <p:nvPr/>
        </p:nvSpPr>
        <p:spPr bwMode="auto">
          <a:xfrm>
            <a:off x="1221971" y="1135334"/>
            <a:ext cx="8937338" cy="400069"/>
          </a:xfrm>
          <a:prstGeom prst="rect">
            <a:avLst/>
          </a:prstGeom>
          <a:solidFill>
            <a:srgbClr val="234151"/>
          </a:solidFill>
          <a:ln w="9525">
            <a:noFill/>
            <a:miter lim="800000"/>
            <a:headEnd/>
            <a:tailEnd/>
          </a:ln>
        </p:spPr>
        <p:txBody>
          <a:bodyPr wrap="square" lIns="91396" tIns="45700" rIns="91396" bIns="4570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SICUE - Destinos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0289146" y="1135335"/>
            <a:ext cx="419538" cy="60232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wordArtVert" wrap="square" rtlCol="0">
            <a:spAutoFit/>
          </a:bodyPr>
          <a:lstStyle/>
          <a:p>
            <a:r>
              <a:rPr lang="es-ES" sz="1286" dirty="0">
                <a:solidFill>
                  <a:srgbClr val="234151"/>
                </a:solidFill>
              </a:rPr>
              <a:t>  SICUE DESTINOS</a:t>
            </a:r>
            <a:endParaRPr lang="en-GB" sz="1286" dirty="0">
              <a:solidFill>
                <a:srgbClr val="23415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221971" y="1927434"/>
            <a:ext cx="3370875" cy="373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6763">
              <a:lnSpc>
                <a:spcPct val="93000"/>
              </a:lnSpc>
              <a:buClr>
                <a:srgbClr val="000000"/>
              </a:buClr>
              <a:buSzPct val="100000"/>
              <a:tabLst>
                <a:tab pos="721980" algn="l"/>
                <a:tab pos="1447361" algn="l"/>
                <a:tab pos="2169343" algn="l"/>
                <a:tab pos="2894721" algn="l"/>
                <a:tab pos="3616702" algn="l"/>
                <a:tab pos="4340949" algn="l"/>
                <a:tab pos="5066329" algn="l"/>
                <a:tab pos="5788311" algn="l"/>
                <a:tab pos="6510289" algn="l"/>
                <a:tab pos="7235670" algn="l"/>
              </a:tabLst>
            </a:pPr>
            <a:r>
              <a:rPr lang="en-US" sz="1429" b="1" dirty="0" smtClean="0">
                <a:solidFill>
                  <a:srgbClr val="598981"/>
                </a:solidFill>
              </a:rPr>
              <a:t>GAT: </a:t>
            </a:r>
            <a:endParaRPr lang="en-US" sz="1429" b="1" dirty="0">
              <a:solidFill>
                <a:srgbClr val="598981"/>
              </a:solidFill>
            </a:endParaRPr>
          </a:p>
          <a:p>
            <a:pPr marL="171450" indent="-171450" defTabSz="456763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1980" algn="l"/>
                <a:tab pos="1447361" algn="l"/>
                <a:tab pos="2169343" algn="l"/>
                <a:tab pos="2894721" algn="l"/>
                <a:tab pos="3616702" algn="l"/>
                <a:tab pos="4340949" algn="l"/>
                <a:tab pos="5066329" algn="l"/>
                <a:tab pos="5788311" algn="l"/>
                <a:tab pos="6510289" algn="l"/>
                <a:tab pos="7235670" algn="l"/>
              </a:tabLst>
            </a:pPr>
            <a:r>
              <a:rPr lang="en-US" sz="1200" b="1" dirty="0" smtClean="0"/>
              <a:t>Universidad </a:t>
            </a:r>
            <a:r>
              <a:rPr lang="en-US" sz="1200" b="1" dirty="0" err="1"/>
              <a:t>Complutense</a:t>
            </a:r>
            <a:r>
              <a:rPr lang="en-US" sz="1200" b="1" dirty="0"/>
              <a:t> de Madrid, </a:t>
            </a:r>
            <a:endParaRPr lang="en-US" sz="1200" b="1" dirty="0" smtClean="0"/>
          </a:p>
          <a:p>
            <a:pPr marL="171450" indent="-171450" defTabSz="456763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1980" algn="l"/>
                <a:tab pos="1447361" algn="l"/>
                <a:tab pos="2169343" algn="l"/>
                <a:tab pos="2894721" algn="l"/>
                <a:tab pos="3616702" algn="l"/>
                <a:tab pos="4340949" algn="l"/>
                <a:tab pos="5066329" algn="l"/>
                <a:tab pos="5788311" algn="l"/>
                <a:tab pos="6510289" algn="l"/>
                <a:tab pos="7235670" algn="l"/>
              </a:tabLst>
            </a:pPr>
            <a:r>
              <a:rPr lang="en-US" sz="1200" dirty="0" smtClean="0"/>
              <a:t>Universidad </a:t>
            </a:r>
            <a:r>
              <a:rPr lang="en-US" sz="1200" dirty="0"/>
              <a:t>de </a:t>
            </a:r>
            <a:r>
              <a:rPr lang="en-US" sz="1200" dirty="0" smtClean="0"/>
              <a:t>Cádiz,</a:t>
            </a:r>
          </a:p>
          <a:p>
            <a:pPr marL="171450" indent="-171450" defTabSz="456763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1980" algn="l"/>
                <a:tab pos="1447361" algn="l"/>
                <a:tab pos="2169343" algn="l"/>
                <a:tab pos="2894721" algn="l"/>
                <a:tab pos="3616702" algn="l"/>
                <a:tab pos="4340949" algn="l"/>
                <a:tab pos="5066329" algn="l"/>
                <a:tab pos="5788311" algn="l"/>
                <a:tab pos="6510289" algn="l"/>
                <a:tab pos="7235670" algn="l"/>
              </a:tabLst>
            </a:pPr>
            <a:r>
              <a:rPr lang="en-US" sz="1200" b="1" dirty="0" smtClean="0"/>
              <a:t>Universidad </a:t>
            </a:r>
            <a:r>
              <a:rPr lang="en-US" sz="1200" b="1" dirty="0"/>
              <a:t>de Granada, </a:t>
            </a:r>
            <a:endParaRPr lang="en-US" sz="1200" b="1" dirty="0" smtClean="0"/>
          </a:p>
          <a:p>
            <a:pPr marL="171450" indent="-171450" defTabSz="456763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1980" algn="l"/>
                <a:tab pos="1447361" algn="l"/>
                <a:tab pos="2169343" algn="l"/>
                <a:tab pos="2894721" algn="l"/>
                <a:tab pos="3616702" algn="l"/>
                <a:tab pos="4340949" algn="l"/>
                <a:tab pos="5066329" algn="l"/>
                <a:tab pos="5788311" algn="l"/>
                <a:tab pos="6510289" algn="l"/>
                <a:tab pos="7235670" algn="l"/>
              </a:tabLst>
            </a:pPr>
            <a:r>
              <a:rPr lang="en-US" sz="1200" dirty="0" smtClean="0"/>
              <a:t>Universidad </a:t>
            </a:r>
            <a:r>
              <a:rPr lang="en-US" sz="1200" dirty="0"/>
              <a:t>de la </a:t>
            </a:r>
            <a:r>
              <a:rPr lang="en-US" sz="1200" dirty="0" smtClean="0"/>
              <a:t>Rioja,</a:t>
            </a:r>
          </a:p>
          <a:p>
            <a:pPr marL="171450" indent="-171450" defTabSz="456763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1980" algn="l"/>
                <a:tab pos="1447361" algn="l"/>
                <a:tab pos="2169343" algn="l"/>
                <a:tab pos="2894721" algn="l"/>
                <a:tab pos="3616702" algn="l"/>
                <a:tab pos="4340949" algn="l"/>
                <a:tab pos="5066329" algn="l"/>
                <a:tab pos="5788311" algn="l"/>
                <a:tab pos="6510289" algn="l"/>
                <a:tab pos="7235670" algn="l"/>
              </a:tabLst>
            </a:pPr>
            <a:r>
              <a:rPr lang="en-US" sz="1200" b="1" dirty="0" smtClean="0"/>
              <a:t>Universidad </a:t>
            </a:r>
            <a:r>
              <a:rPr lang="en-US" sz="1200" b="1" dirty="0"/>
              <a:t>de Las Palmas de Gran </a:t>
            </a:r>
            <a:r>
              <a:rPr lang="en-US" sz="1200" b="1" dirty="0" err="1" smtClean="0"/>
              <a:t>Canaria</a:t>
            </a:r>
            <a:r>
              <a:rPr lang="en-US" sz="1200" b="1" dirty="0" smtClean="0"/>
              <a:t>,</a:t>
            </a:r>
          </a:p>
          <a:p>
            <a:pPr marL="171450" indent="-171450" defTabSz="456763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1980" algn="l"/>
                <a:tab pos="1447361" algn="l"/>
                <a:tab pos="2169343" algn="l"/>
                <a:tab pos="2894721" algn="l"/>
                <a:tab pos="3616702" algn="l"/>
                <a:tab pos="4340949" algn="l"/>
                <a:tab pos="5066329" algn="l"/>
                <a:tab pos="5788311" algn="l"/>
                <a:tab pos="6510289" algn="l"/>
                <a:tab pos="7235670" algn="l"/>
              </a:tabLst>
            </a:pPr>
            <a:r>
              <a:rPr lang="en-US" sz="1200" b="1" dirty="0" smtClean="0"/>
              <a:t>Universidad </a:t>
            </a:r>
            <a:r>
              <a:rPr lang="en-US" sz="1200" b="1" dirty="0"/>
              <a:t>de </a:t>
            </a:r>
            <a:r>
              <a:rPr lang="en-US" sz="1200" b="1" dirty="0" err="1" smtClean="0"/>
              <a:t>Málaga</a:t>
            </a:r>
            <a:r>
              <a:rPr lang="en-US" sz="1200" b="1" dirty="0" smtClean="0"/>
              <a:t>,</a:t>
            </a:r>
          </a:p>
          <a:p>
            <a:pPr marL="171450" indent="-171450" defTabSz="456763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1980" algn="l"/>
                <a:tab pos="1447361" algn="l"/>
                <a:tab pos="2169343" algn="l"/>
                <a:tab pos="2894721" algn="l"/>
                <a:tab pos="3616702" algn="l"/>
                <a:tab pos="4340949" algn="l"/>
                <a:tab pos="5066329" algn="l"/>
                <a:tab pos="5788311" algn="l"/>
                <a:tab pos="6510289" algn="l"/>
                <a:tab pos="7235670" algn="l"/>
              </a:tabLst>
            </a:pPr>
            <a:r>
              <a:rPr lang="en-US" sz="1200" dirty="0" smtClean="0"/>
              <a:t>Universidad </a:t>
            </a:r>
            <a:r>
              <a:rPr lang="en-US" sz="1200" dirty="0" err="1"/>
              <a:t>Politécnica</a:t>
            </a:r>
            <a:r>
              <a:rPr lang="en-US" sz="1200" dirty="0"/>
              <a:t> de </a:t>
            </a:r>
            <a:r>
              <a:rPr lang="en-US" sz="1200" dirty="0" smtClean="0"/>
              <a:t>Cartagena,</a:t>
            </a:r>
          </a:p>
          <a:p>
            <a:pPr marL="171450" indent="-171450" defTabSz="456763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1980" algn="l"/>
                <a:tab pos="1447361" algn="l"/>
                <a:tab pos="2169343" algn="l"/>
                <a:tab pos="2894721" algn="l"/>
                <a:tab pos="3616702" algn="l"/>
                <a:tab pos="4340949" algn="l"/>
                <a:tab pos="5066329" algn="l"/>
                <a:tab pos="5788311" algn="l"/>
                <a:tab pos="6510289" algn="l"/>
                <a:tab pos="7235670" algn="l"/>
              </a:tabLst>
            </a:pPr>
            <a:r>
              <a:rPr lang="en-US" sz="1200" b="1" dirty="0" err="1" smtClean="0"/>
              <a:t>Universitat</a:t>
            </a:r>
            <a:r>
              <a:rPr lang="en-US" sz="1200" b="1" dirty="0" smtClean="0"/>
              <a:t> </a:t>
            </a:r>
            <a:r>
              <a:rPr lang="en-US" sz="1200" b="1" dirty="0"/>
              <a:t>de </a:t>
            </a:r>
            <a:r>
              <a:rPr lang="en-US" sz="1200" b="1" dirty="0" smtClean="0"/>
              <a:t>Barcelona,</a:t>
            </a:r>
          </a:p>
          <a:p>
            <a:pPr marL="171450" indent="-171450" defTabSz="456763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1980" algn="l"/>
                <a:tab pos="1447361" algn="l"/>
                <a:tab pos="2169343" algn="l"/>
                <a:tab pos="2894721" algn="l"/>
                <a:tab pos="3616702" algn="l"/>
                <a:tab pos="4340949" algn="l"/>
                <a:tab pos="5066329" algn="l"/>
                <a:tab pos="5788311" algn="l"/>
                <a:tab pos="6510289" algn="l"/>
                <a:tab pos="7235670" algn="l"/>
              </a:tabLst>
            </a:pPr>
            <a:r>
              <a:rPr lang="en-US" sz="1200" dirty="0" smtClean="0"/>
              <a:t>Universidad </a:t>
            </a:r>
            <a:r>
              <a:rPr lang="en-US" sz="1200" dirty="0"/>
              <a:t>de </a:t>
            </a:r>
            <a:r>
              <a:rPr lang="en-US" sz="1200" dirty="0" smtClean="0"/>
              <a:t>Burgos,</a:t>
            </a:r>
          </a:p>
          <a:p>
            <a:pPr marL="171450" indent="-171450" defTabSz="456763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1980" algn="l"/>
                <a:tab pos="1447361" algn="l"/>
                <a:tab pos="2169343" algn="l"/>
                <a:tab pos="2894721" algn="l"/>
                <a:tab pos="3616702" algn="l"/>
                <a:tab pos="4340949" algn="l"/>
                <a:tab pos="5066329" algn="l"/>
                <a:tab pos="5788311" algn="l"/>
                <a:tab pos="6510289" algn="l"/>
                <a:tab pos="7235670" algn="l"/>
              </a:tabLst>
            </a:pPr>
            <a:r>
              <a:rPr lang="en-US" sz="1200" dirty="0" smtClean="0"/>
              <a:t>Universidad </a:t>
            </a:r>
            <a:r>
              <a:rPr lang="en-US" sz="1200" dirty="0"/>
              <a:t>de </a:t>
            </a:r>
            <a:r>
              <a:rPr lang="en-US" sz="1200" dirty="0" err="1"/>
              <a:t>Castilla</a:t>
            </a:r>
            <a:r>
              <a:rPr lang="en-US" sz="1200" dirty="0"/>
              <a:t>-La Mancha (Cuenca</a:t>
            </a:r>
            <a:r>
              <a:rPr lang="en-US" sz="1200" dirty="0" smtClean="0"/>
              <a:t>),</a:t>
            </a:r>
          </a:p>
          <a:p>
            <a:pPr marL="171450" indent="-171450" defTabSz="456763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1980" algn="l"/>
                <a:tab pos="1447361" algn="l"/>
                <a:tab pos="2169343" algn="l"/>
                <a:tab pos="2894721" algn="l"/>
                <a:tab pos="3616702" algn="l"/>
                <a:tab pos="4340949" algn="l"/>
                <a:tab pos="5066329" algn="l"/>
                <a:tab pos="5788311" algn="l"/>
                <a:tab pos="6510289" algn="l"/>
                <a:tab pos="7235670" algn="l"/>
              </a:tabLst>
            </a:pPr>
            <a:r>
              <a:rPr lang="en-US" sz="1200" dirty="0" smtClean="0"/>
              <a:t>Universidad </a:t>
            </a:r>
            <a:r>
              <a:rPr lang="en-US" sz="1200" dirty="0"/>
              <a:t>de Extremadura (</a:t>
            </a:r>
            <a:r>
              <a:rPr lang="en-US" sz="1200" dirty="0" err="1"/>
              <a:t>Cáceres</a:t>
            </a:r>
            <a:r>
              <a:rPr lang="en-US" sz="1200" dirty="0"/>
              <a:t>, </a:t>
            </a:r>
            <a:r>
              <a:rPr lang="en-US" sz="1200" dirty="0" smtClean="0"/>
              <a:t>Badajoz)</a:t>
            </a:r>
          </a:p>
          <a:p>
            <a:pPr marL="171450" indent="-171450" defTabSz="456763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1980" algn="l"/>
                <a:tab pos="1447361" algn="l"/>
                <a:tab pos="2169343" algn="l"/>
                <a:tab pos="2894721" algn="l"/>
                <a:tab pos="3616702" algn="l"/>
                <a:tab pos="4340949" algn="l"/>
                <a:tab pos="5066329" algn="l"/>
                <a:tab pos="5788311" algn="l"/>
                <a:tab pos="6510289" algn="l"/>
                <a:tab pos="7235670" algn="l"/>
              </a:tabLst>
            </a:pPr>
            <a:r>
              <a:rPr lang="en-US" sz="1200" b="1" dirty="0" smtClean="0"/>
              <a:t>Universidad </a:t>
            </a:r>
            <a:r>
              <a:rPr lang="en-US" sz="1200" b="1" dirty="0"/>
              <a:t>de </a:t>
            </a:r>
            <a:r>
              <a:rPr lang="en-US" sz="1200" b="1" dirty="0" smtClean="0"/>
              <a:t>Salamanca</a:t>
            </a:r>
            <a:r>
              <a:rPr lang="en-US" sz="1200" dirty="0" smtClean="0"/>
              <a:t>,</a:t>
            </a:r>
          </a:p>
          <a:p>
            <a:pPr marL="171450" indent="-171450" defTabSz="456763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1980" algn="l"/>
                <a:tab pos="1447361" algn="l"/>
                <a:tab pos="2169343" algn="l"/>
                <a:tab pos="2894721" algn="l"/>
                <a:tab pos="3616702" algn="l"/>
                <a:tab pos="4340949" algn="l"/>
                <a:tab pos="5066329" algn="l"/>
                <a:tab pos="5788311" algn="l"/>
                <a:tab pos="6510289" algn="l"/>
                <a:tab pos="7235670" algn="l"/>
              </a:tabLst>
            </a:pPr>
            <a:r>
              <a:rPr lang="en-US" sz="1200" b="1" dirty="0" smtClean="0"/>
              <a:t>Universidad </a:t>
            </a:r>
            <a:r>
              <a:rPr lang="en-US" sz="1200" b="1" dirty="0"/>
              <a:t>de </a:t>
            </a:r>
            <a:r>
              <a:rPr lang="en-US" sz="1200" b="1" dirty="0" err="1" smtClean="0"/>
              <a:t>Sevilla</a:t>
            </a:r>
            <a:r>
              <a:rPr lang="en-US" sz="1200" dirty="0" smtClean="0"/>
              <a:t>,</a:t>
            </a:r>
          </a:p>
          <a:p>
            <a:pPr marL="171450" indent="-171450" defTabSz="456763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1980" algn="l"/>
                <a:tab pos="1447361" algn="l"/>
                <a:tab pos="2169343" algn="l"/>
                <a:tab pos="2894721" algn="l"/>
                <a:tab pos="3616702" algn="l"/>
                <a:tab pos="4340949" algn="l"/>
                <a:tab pos="5066329" algn="l"/>
                <a:tab pos="5788311" algn="l"/>
                <a:tab pos="6510289" algn="l"/>
                <a:tab pos="7235670" algn="l"/>
              </a:tabLst>
            </a:pPr>
            <a:r>
              <a:rPr lang="en-US" sz="1200" dirty="0" smtClean="0"/>
              <a:t>Universidad </a:t>
            </a:r>
            <a:r>
              <a:rPr lang="en-US" sz="1200" dirty="0"/>
              <a:t>de Zaragoza (La </a:t>
            </a:r>
            <a:r>
              <a:rPr lang="en-US" sz="1200" dirty="0" err="1"/>
              <a:t>Almunia</a:t>
            </a:r>
            <a:r>
              <a:rPr lang="en-US" sz="1200" dirty="0"/>
              <a:t>, </a:t>
            </a:r>
            <a:r>
              <a:rPr lang="en-US" sz="1200" dirty="0" err="1"/>
              <a:t>Teruel</a:t>
            </a:r>
            <a:r>
              <a:rPr lang="en-US" sz="1200" dirty="0" smtClean="0"/>
              <a:t>),</a:t>
            </a:r>
          </a:p>
          <a:p>
            <a:pPr marL="171450" indent="-171450" defTabSz="456763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1980" algn="l"/>
                <a:tab pos="1447361" algn="l"/>
                <a:tab pos="2169343" algn="l"/>
                <a:tab pos="2894721" algn="l"/>
                <a:tab pos="3616702" algn="l"/>
                <a:tab pos="4340949" algn="l"/>
                <a:tab pos="5066329" algn="l"/>
                <a:tab pos="5788311" algn="l"/>
                <a:tab pos="6510289" algn="l"/>
                <a:tab pos="7235670" algn="l"/>
              </a:tabLst>
            </a:pPr>
            <a:r>
              <a:rPr lang="en-US" sz="1200" dirty="0" smtClean="0"/>
              <a:t>Universidad </a:t>
            </a:r>
            <a:r>
              <a:rPr lang="en-US" sz="1200" dirty="0"/>
              <a:t>del País </a:t>
            </a:r>
            <a:r>
              <a:rPr lang="en-US" sz="1200" dirty="0" smtClean="0"/>
              <a:t>Vasco,</a:t>
            </a:r>
          </a:p>
          <a:p>
            <a:pPr marL="171450" indent="-171450" defTabSz="456763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1980" algn="l"/>
                <a:tab pos="1447361" algn="l"/>
                <a:tab pos="2169343" algn="l"/>
                <a:tab pos="2894721" algn="l"/>
                <a:tab pos="3616702" algn="l"/>
                <a:tab pos="4340949" algn="l"/>
                <a:tab pos="5066329" algn="l"/>
                <a:tab pos="5788311" algn="l"/>
                <a:tab pos="6510289" algn="l"/>
                <a:tab pos="7235670" algn="l"/>
              </a:tabLst>
            </a:pPr>
            <a:r>
              <a:rPr lang="en-US" sz="1200" dirty="0" err="1" smtClean="0"/>
              <a:t>Universitat</a:t>
            </a:r>
            <a:r>
              <a:rPr lang="en-US" sz="1200" dirty="0" smtClean="0"/>
              <a:t> </a:t>
            </a:r>
            <a:r>
              <a:rPr lang="en-US" sz="1200" dirty="0"/>
              <a:t>de les </a:t>
            </a:r>
            <a:r>
              <a:rPr lang="en-US" sz="1200" dirty="0" err="1"/>
              <a:t>Illes</a:t>
            </a:r>
            <a:r>
              <a:rPr lang="en-US" sz="1200" dirty="0"/>
              <a:t> </a:t>
            </a:r>
            <a:r>
              <a:rPr lang="en-US" sz="1200" dirty="0" err="1" smtClean="0"/>
              <a:t>Balears</a:t>
            </a:r>
            <a:r>
              <a:rPr lang="en-US" sz="1200" dirty="0" smtClean="0"/>
              <a:t>,</a:t>
            </a:r>
          </a:p>
          <a:p>
            <a:pPr marL="171450" indent="-171450" defTabSz="456763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1980" algn="l"/>
                <a:tab pos="1447361" algn="l"/>
                <a:tab pos="2169343" algn="l"/>
                <a:tab pos="2894721" algn="l"/>
                <a:tab pos="3616702" algn="l"/>
                <a:tab pos="4340949" algn="l"/>
                <a:tab pos="5066329" algn="l"/>
                <a:tab pos="5788311" algn="l"/>
                <a:tab pos="6510289" algn="l"/>
                <a:tab pos="7235670" algn="l"/>
              </a:tabLst>
            </a:pPr>
            <a:r>
              <a:rPr lang="en-US" sz="1200" dirty="0" err="1" smtClean="0"/>
              <a:t>Universitat</a:t>
            </a:r>
            <a:r>
              <a:rPr lang="en-US" sz="1200" dirty="0" smtClean="0"/>
              <a:t> </a:t>
            </a:r>
            <a:r>
              <a:rPr lang="en-US" sz="1200" dirty="0"/>
              <a:t>de </a:t>
            </a:r>
            <a:r>
              <a:rPr lang="en-US" sz="1200" dirty="0" smtClean="0"/>
              <a:t>Lleida,</a:t>
            </a:r>
          </a:p>
          <a:p>
            <a:pPr marL="171450" indent="-171450" defTabSz="456763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1980" algn="l"/>
                <a:tab pos="1447361" algn="l"/>
                <a:tab pos="2169343" algn="l"/>
                <a:tab pos="2894721" algn="l"/>
                <a:tab pos="3616702" algn="l"/>
                <a:tab pos="4340949" algn="l"/>
                <a:tab pos="5066329" algn="l"/>
                <a:tab pos="5788311" algn="l"/>
                <a:tab pos="6510289" algn="l"/>
                <a:tab pos="7235670" algn="l"/>
              </a:tabLst>
            </a:pPr>
            <a:r>
              <a:rPr lang="en-US" sz="1200" b="1" dirty="0" err="1" smtClean="0"/>
              <a:t>Universitat</a:t>
            </a:r>
            <a:r>
              <a:rPr lang="en-US" sz="1200" b="1" dirty="0" smtClean="0"/>
              <a:t> </a:t>
            </a:r>
            <a:r>
              <a:rPr lang="en-US" sz="1200" b="1" dirty="0" err="1"/>
              <a:t>Politécnica</a:t>
            </a:r>
            <a:r>
              <a:rPr lang="en-US" sz="1200" b="1" dirty="0"/>
              <a:t> de </a:t>
            </a:r>
            <a:r>
              <a:rPr lang="en-US" sz="1200" b="1" dirty="0" err="1" smtClean="0"/>
              <a:t>Catalunya</a:t>
            </a:r>
            <a:r>
              <a:rPr lang="en-US" sz="1200" dirty="0" smtClean="0"/>
              <a:t>,</a:t>
            </a:r>
          </a:p>
          <a:p>
            <a:pPr marL="171450" indent="-171450" defTabSz="456763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1980" algn="l"/>
                <a:tab pos="1447361" algn="l"/>
                <a:tab pos="2169343" algn="l"/>
                <a:tab pos="2894721" algn="l"/>
                <a:tab pos="3616702" algn="l"/>
                <a:tab pos="4340949" algn="l"/>
                <a:tab pos="5066329" algn="l"/>
                <a:tab pos="5788311" algn="l"/>
                <a:tab pos="6510289" algn="l"/>
                <a:tab pos="7235670" algn="l"/>
              </a:tabLst>
            </a:pPr>
            <a:r>
              <a:rPr lang="en-US" sz="1200" b="1" dirty="0" smtClean="0"/>
              <a:t>Universidad </a:t>
            </a:r>
            <a:r>
              <a:rPr lang="en-US" sz="1200" b="1" dirty="0" err="1"/>
              <a:t>Autónoma</a:t>
            </a:r>
            <a:r>
              <a:rPr lang="en-US" sz="1200" b="1" dirty="0"/>
              <a:t> de </a:t>
            </a:r>
            <a:r>
              <a:rPr lang="en-US" sz="1200" b="1" dirty="0" smtClean="0"/>
              <a:t>Barcelona</a:t>
            </a:r>
            <a:r>
              <a:rPr lang="en-US" sz="1200" dirty="0" smtClean="0"/>
              <a:t>,</a:t>
            </a:r>
          </a:p>
          <a:p>
            <a:pPr marL="171450" indent="-171450" defTabSz="456763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1980" algn="l"/>
                <a:tab pos="1447361" algn="l"/>
                <a:tab pos="2169343" algn="l"/>
                <a:tab pos="2894721" algn="l"/>
                <a:tab pos="3616702" algn="l"/>
                <a:tab pos="4340949" algn="l"/>
                <a:tab pos="5066329" algn="l"/>
                <a:tab pos="5788311" algn="l"/>
                <a:tab pos="6510289" algn="l"/>
                <a:tab pos="7235670" algn="l"/>
              </a:tabLst>
            </a:pPr>
            <a:r>
              <a:rPr lang="en-US" sz="1200" dirty="0" smtClean="0"/>
              <a:t>Universidad </a:t>
            </a:r>
            <a:r>
              <a:rPr lang="en-US" sz="1200" dirty="0"/>
              <a:t>de Vigo (</a:t>
            </a:r>
            <a:r>
              <a:rPr lang="en-US" sz="1200" dirty="0" err="1"/>
              <a:t>Pontevedra</a:t>
            </a:r>
            <a:r>
              <a:rPr lang="en-US" sz="1200" dirty="0" smtClean="0"/>
              <a:t>)</a:t>
            </a:r>
            <a:endParaRPr lang="en-US" sz="1286" b="1" dirty="0">
              <a:solidFill>
                <a:srgbClr val="00206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874037" y="5983078"/>
            <a:ext cx="8188676" cy="839845"/>
          </a:xfrm>
          <a:prstGeom prst="rect">
            <a:avLst/>
          </a:prstGeom>
          <a:solidFill>
            <a:srgbClr val="57BDC5"/>
          </a:solidFill>
        </p:spPr>
        <p:txBody>
          <a:bodyPr wrap="square" rtlCol="0">
            <a:spAutoFit/>
          </a:bodyPr>
          <a:lstStyle/>
          <a:p>
            <a:pPr algn="ctr"/>
            <a:endParaRPr lang="es-ES" sz="1286" b="1" dirty="0">
              <a:solidFill>
                <a:schemeClr val="bg1"/>
              </a:solidFill>
            </a:endParaRPr>
          </a:p>
          <a:p>
            <a:pPr algn="ctr"/>
            <a:r>
              <a:rPr lang="es-ES" sz="2286" b="1" dirty="0">
                <a:solidFill>
                  <a:schemeClr val="bg1"/>
                </a:solidFill>
              </a:rPr>
              <a:t>SIN AYUDA ECONÓMICA</a:t>
            </a:r>
          </a:p>
          <a:p>
            <a:pPr algn="ctr"/>
            <a:endParaRPr lang="en-GB" sz="1286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765" y="1986742"/>
            <a:ext cx="5404948" cy="366251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48" y="353844"/>
            <a:ext cx="4414613" cy="72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4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4 CuadroTexto"/>
          <p:cNvSpPr txBox="1">
            <a:spLocks noChangeArrowheads="1"/>
          </p:cNvSpPr>
          <p:nvPr/>
        </p:nvSpPr>
        <p:spPr bwMode="auto">
          <a:xfrm>
            <a:off x="1878389" y="1172912"/>
            <a:ext cx="8280920" cy="400069"/>
          </a:xfrm>
          <a:prstGeom prst="rect">
            <a:avLst/>
          </a:prstGeom>
          <a:solidFill>
            <a:srgbClr val="234151"/>
          </a:solidFill>
          <a:ln w="9525">
            <a:noFill/>
            <a:miter lim="800000"/>
            <a:headEnd/>
            <a:tailEnd/>
          </a:ln>
        </p:spPr>
        <p:txBody>
          <a:bodyPr wrap="square" lIns="91396" tIns="45700" rIns="91396" bIns="4570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DOBLES TITULACIONES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0289146" y="1172912"/>
            <a:ext cx="419538" cy="60232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wordArtVert" wrap="square" rtlCol="0">
            <a:spAutoFit/>
          </a:bodyPr>
          <a:lstStyle/>
          <a:p>
            <a:r>
              <a:rPr lang="es-ES" sz="1286" dirty="0">
                <a:solidFill>
                  <a:srgbClr val="234151"/>
                </a:solidFill>
              </a:rPr>
              <a:t>DOBLES TITULACIONES</a:t>
            </a:r>
            <a:endParaRPr lang="en-GB" sz="1286" dirty="0">
              <a:solidFill>
                <a:srgbClr val="23415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878389" y="1761265"/>
            <a:ext cx="8280920" cy="1257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598981"/>
                </a:solidFill>
              </a:rPr>
              <a:t>SOLICITUDES:</a:t>
            </a:r>
          </a:p>
          <a:p>
            <a:pPr lvl="1"/>
            <a:r>
              <a:rPr lang="es-ES" sz="1429" dirty="0"/>
              <a:t>1er año: </a:t>
            </a:r>
            <a:r>
              <a:rPr lang="es-ES" sz="1429" dirty="0" err="1"/>
              <a:t>Idem</a:t>
            </a:r>
            <a:r>
              <a:rPr lang="es-ES" sz="1429" dirty="0"/>
              <a:t> ERASMUS+ estudios (mismas fechas, convocatoria…)</a:t>
            </a:r>
          </a:p>
          <a:p>
            <a:pPr lvl="1"/>
            <a:endParaRPr lang="es-ES" sz="1429" dirty="0"/>
          </a:p>
          <a:p>
            <a:pPr lvl="1"/>
            <a:r>
              <a:rPr lang="es-ES" sz="1429" dirty="0"/>
              <a:t>2º año: convocatoria EUROMOVEX (en </a:t>
            </a:r>
            <a:r>
              <a:rPr lang="es-ES" sz="1429" dirty="0" smtClean="0"/>
              <a:t>2023 finales de </a:t>
            </a:r>
            <a:r>
              <a:rPr lang="es-ES" sz="1429" dirty="0"/>
              <a:t>julio </a:t>
            </a:r>
            <a:r>
              <a:rPr lang="es-ES" sz="1429" dirty="0" smtClean="0"/>
              <a:t>- </a:t>
            </a:r>
            <a:r>
              <a:rPr lang="es-ES" sz="1429" dirty="0"/>
              <a:t>principio de agosto)</a:t>
            </a:r>
          </a:p>
          <a:p>
            <a:endParaRPr lang="es-ES" sz="1286" dirty="0"/>
          </a:p>
        </p:txBody>
      </p:sp>
      <p:sp>
        <p:nvSpPr>
          <p:cNvPr id="3" name="CuadroTexto 2"/>
          <p:cNvSpPr txBox="1"/>
          <p:nvPr/>
        </p:nvSpPr>
        <p:spPr>
          <a:xfrm>
            <a:off x="1821731" y="2876522"/>
            <a:ext cx="8280920" cy="2335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598981"/>
                </a:solidFill>
              </a:rPr>
              <a:t>ASIGNATURAS:</a:t>
            </a:r>
          </a:p>
          <a:p>
            <a:endParaRPr lang="es-ES" sz="1286" b="1" dirty="0">
              <a:solidFill>
                <a:srgbClr val="234151"/>
              </a:solidFill>
            </a:endParaRPr>
          </a:p>
          <a:p>
            <a:pPr lvl="1"/>
            <a:r>
              <a:rPr lang="es-ES" sz="1429" dirty="0"/>
              <a:t>Se estudiarán las </a:t>
            </a:r>
            <a:r>
              <a:rPr lang="es-ES" sz="1429" b="1" dirty="0"/>
              <a:t>asignaturas pactadas </a:t>
            </a:r>
            <a:r>
              <a:rPr lang="es-ES" sz="1429" dirty="0"/>
              <a:t>con la universidad de destino (se da hecho al alumno)</a:t>
            </a:r>
          </a:p>
          <a:p>
            <a:pPr lvl="1"/>
            <a:endParaRPr lang="es-ES" sz="1429" dirty="0"/>
          </a:p>
          <a:p>
            <a:pPr lvl="1"/>
            <a:r>
              <a:rPr lang="es-ES" sz="1429" dirty="0"/>
              <a:t>El alumno debe introducir dicho acuerdo académico en AIRE </a:t>
            </a:r>
          </a:p>
          <a:p>
            <a:pPr lvl="1"/>
            <a:endParaRPr lang="es-ES" sz="1429" dirty="0"/>
          </a:p>
          <a:p>
            <a:pPr lvl="1"/>
            <a:r>
              <a:rPr lang="es-ES" sz="1429" dirty="0"/>
              <a:t>	El 1er año sólo se introduce lo que se vaya a estudiar ese año.</a:t>
            </a:r>
          </a:p>
          <a:p>
            <a:pPr lvl="1"/>
            <a:endParaRPr lang="es-ES" sz="1429" dirty="0"/>
          </a:p>
          <a:p>
            <a:pPr lvl="1"/>
            <a:r>
              <a:rPr lang="es-ES" sz="1429" dirty="0"/>
              <a:t>	El 2º año se introducirá lo que se vaya a estudiar el 2º año.</a:t>
            </a:r>
          </a:p>
          <a:p>
            <a:pPr lvl="1"/>
            <a:endParaRPr lang="en-GB" sz="1286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878389" y="5116187"/>
            <a:ext cx="8280920" cy="795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598981"/>
                </a:solidFill>
              </a:rPr>
              <a:t>AYUDAS ECONÓMICAS</a:t>
            </a:r>
          </a:p>
          <a:p>
            <a:endParaRPr lang="es-ES" sz="1286" b="1" dirty="0">
              <a:solidFill>
                <a:srgbClr val="234151"/>
              </a:solidFill>
            </a:endParaRPr>
          </a:p>
          <a:p>
            <a:pPr lvl="1"/>
            <a:endParaRPr lang="en-GB" sz="1286" dirty="0"/>
          </a:p>
        </p:txBody>
      </p:sp>
      <p:grpSp>
        <p:nvGrpSpPr>
          <p:cNvPr id="6" name="Grupo 5"/>
          <p:cNvGrpSpPr/>
          <p:nvPr/>
        </p:nvGrpSpPr>
        <p:grpSpPr>
          <a:xfrm>
            <a:off x="2552553" y="5577279"/>
            <a:ext cx="5091994" cy="912421"/>
            <a:chOff x="1000200" y="7197009"/>
            <a:chExt cx="7128792" cy="1277389"/>
          </a:xfrm>
        </p:grpSpPr>
        <p:sp>
          <p:nvSpPr>
            <p:cNvPr id="10" name="Proceso alternativo 9"/>
            <p:cNvSpPr/>
            <p:nvPr/>
          </p:nvSpPr>
          <p:spPr>
            <a:xfrm>
              <a:off x="1000200" y="7197009"/>
              <a:ext cx="2736304" cy="1277389"/>
            </a:xfrm>
            <a:prstGeom prst="flowChartAlternateProcess">
              <a:avLst/>
            </a:prstGeom>
            <a:solidFill>
              <a:srgbClr val="EBB44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714" dirty="0">
                  <a:solidFill>
                    <a:schemeClr val="tx1"/>
                  </a:solidFill>
                </a:rPr>
                <a:t>ERASMUS+</a:t>
              </a:r>
            </a:p>
            <a:p>
              <a:pPr algn="ctr"/>
              <a:r>
                <a:rPr lang="es-ES" sz="171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1er CURSO</a:t>
              </a:r>
              <a:endParaRPr lang="en-GB" sz="171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Proceso alternativo 10"/>
            <p:cNvSpPr/>
            <p:nvPr/>
          </p:nvSpPr>
          <p:spPr>
            <a:xfrm>
              <a:off x="5392688" y="7197009"/>
              <a:ext cx="2736304" cy="1277389"/>
            </a:xfrm>
            <a:prstGeom prst="flowChartAlternateProcess">
              <a:avLst/>
            </a:prstGeom>
            <a:solidFill>
              <a:srgbClr val="B6CBC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714" dirty="0">
                  <a:solidFill>
                    <a:schemeClr val="tx1"/>
                  </a:solidFill>
                </a:rPr>
                <a:t>EUROMOVEX</a:t>
              </a:r>
            </a:p>
            <a:p>
              <a:pPr algn="ctr"/>
              <a:r>
                <a:rPr lang="es-ES" sz="171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2º año </a:t>
              </a:r>
            </a:p>
            <a:p>
              <a:pPr algn="ctr"/>
              <a:r>
                <a:rPr lang="es-ES" sz="1714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300</a:t>
              </a:r>
              <a:r>
                <a:rPr lang="es-ES" sz="171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€ aprox./mes</a:t>
              </a:r>
              <a:endParaRPr lang="en-GB" sz="171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" name="Más 3"/>
            <p:cNvSpPr/>
            <p:nvPr/>
          </p:nvSpPr>
          <p:spPr>
            <a:xfrm>
              <a:off x="4208200" y="7450924"/>
              <a:ext cx="648072" cy="769557"/>
            </a:xfrm>
            <a:prstGeom prst="mathPlus">
              <a:avLst/>
            </a:prstGeom>
            <a:solidFill>
              <a:srgbClr val="223F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/>
            </a:p>
          </p:txBody>
        </p:sp>
      </p:grp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48" y="353844"/>
            <a:ext cx="4414613" cy="72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6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10222366" y="1288470"/>
            <a:ext cx="445635" cy="5569530"/>
          </a:xfrm>
          <a:prstGeom prst="rect">
            <a:avLst/>
          </a:prstGeom>
          <a:solidFill>
            <a:srgbClr val="930B76"/>
          </a:solidFill>
        </p:spPr>
        <p:txBody>
          <a:bodyPr vert="wordArtVert" wrap="square" rtlCol="0">
            <a:spAutoFit/>
          </a:bodyPr>
          <a:lstStyle/>
          <a:p>
            <a:pPr algn="ctr"/>
            <a:r>
              <a:rPr lang="es-ES" sz="1429" b="1" dirty="0">
                <a:solidFill>
                  <a:schemeClr val="bg1"/>
                </a:solidFill>
              </a:rPr>
              <a:t>DOBLE </a:t>
            </a:r>
            <a:r>
              <a:rPr lang="es-ES" sz="1429" b="1" dirty="0" smtClean="0">
                <a:solidFill>
                  <a:schemeClr val="bg1"/>
                </a:solidFill>
              </a:rPr>
              <a:t>TITULACIÓN </a:t>
            </a:r>
            <a:endParaRPr lang="es-ES" sz="1429" b="1" dirty="0">
              <a:solidFill>
                <a:schemeClr val="bg1"/>
              </a:solidFill>
            </a:endParaRPr>
          </a:p>
        </p:txBody>
      </p:sp>
      <p:sp>
        <p:nvSpPr>
          <p:cNvPr id="14" name="4 CuadroTexto"/>
          <p:cNvSpPr txBox="1">
            <a:spLocks noChangeArrowheads="1"/>
          </p:cNvSpPr>
          <p:nvPr/>
        </p:nvSpPr>
        <p:spPr bwMode="auto">
          <a:xfrm>
            <a:off x="1916782" y="1224752"/>
            <a:ext cx="8751219" cy="400069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1396" tIns="45700" rIns="91396" bIns="4570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DOBLES TITULACIONES EN EUROPA</a:t>
            </a:r>
          </a:p>
        </p:txBody>
      </p:sp>
      <p:sp>
        <p:nvSpPr>
          <p:cNvPr id="16" name="object 2"/>
          <p:cNvSpPr txBox="1"/>
          <p:nvPr/>
        </p:nvSpPr>
        <p:spPr>
          <a:xfrm>
            <a:off x="4409768" y="1851133"/>
            <a:ext cx="5543804" cy="1957331"/>
          </a:xfrm>
          <a:prstGeom prst="rect">
            <a:avLst/>
          </a:prstGeom>
          <a:ln w="76200">
            <a:solidFill>
              <a:srgbClr val="92D05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500753" algn="ctr"/>
            <a:endParaRPr lang="es-ES" sz="1429" b="1" spc="7" dirty="0">
              <a:solidFill>
                <a:srgbClr val="930B76"/>
              </a:solidFill>
              <a:latin typeface="Arial"/>
              <a:cs typeface="Arial"/>
            </a:endParaRPr>
          </a:p>
          <a:p>
            <a:pPr marR="500753" algn="ctr"/>
            <a:r>
              <a:rPr sz="1429" spc="7" dirty="0">
                <a:solidFill>
                  <a:srgbClr val="930B76"/>
                </a:solidFill>
                <a:latin typeface="Arial"/>
                <a:cs typeface="Arial"/>
              </a:rPr>
              <a:t>GRADO</a:t>
            </a:r>
            <a:r>
              <a:rPr sz="1429" spc="4" dirty="0">
                <a:solidFill>
                  <a:srgbClr val="930B76"/>
                </a:solidFill>
                <a:latin typeface="Arial"/>
                <a:cs typeface="Arial"/>
              </a:rPr>
              <a:t> </a:t>
            </a:r>
            <a:r>
              <a:rPr sz="1429" spc="7" dirty="0">
                <a:solidFill>
                  <a:srgbClr val="930B76"/>
                </a:solidFill>
                <a:latin typeface="Arial"/>
                <a:cs typeface="Arial"/>
              </a:rPr>
              <a:t>EN</a:t>
            </a:r>
            <a:r>
              <a:rPr sz="1429" spc="4" dirty="0">
                <a:solidFill>
                  <a:srgbClr val="930B76"/>
                </a:solidFill>
                <a:latin typeface="Arial"/>
                <a:cs typeface="Arial"/>
              </a:rPr>
              <a:t> </a:t>
            </a:r>
            <a:r>
              <a:rPr sz="1429" spc="7" dirty="0">
                <a:solidFill>
                  <a:srgbClr val="930B76"/>
                </a:solidFill>
                <a:latin typeface="Arial"/>
                <a:cs typeface="Arial"/>
              </a:rPr>
              <a:t>ARQUITECTURA</a:t>
            </a:r>
            <a:r>
              <a:rPr sz="1429" spc="4" dirty="0">
                <a:solidFill>
                  <a:srgbClr val="930B76"/>
                </a:solidFill>
                <a:latin typeface="Arial"/>
                <a:cs typeface="Arial"/>
              </a:rPr>
              <a:t> TÉCNICA</a:t>
            </a:r>
            <a:endParaRPr lang="es-ES" sz="1429" dirty="0">
              <a:solidFill>
                <a:srgbClr val="930B76"/>
              </a:solidFill>
              <a:latin typeface="Arial"/>
              <a:cs typeface="Arial"/>
            </a:endParaRPr>
          </a:p>
          <a:p>
            <a:pPr marR="500753" algn="ctr"/>
            <a:endParaRPr lang="es-ES" sz="1286" spc="4" dirty="0">
              <a:latin typeface="Arial"/>
              <a:cs typeface="Arial"/>
            </a:endParaRPr>
          </a:p>
          <a:p>
            <a:pPr marR="500753" algn="ctr"/>
            <a:r>
              <a:rPr sz="1429" b="1" spc="4" dirty="0">
                <a:cs typeface="Arial"/>
              </a:rPr>
              <a:t>1º,</a:t>
            </a:r>
            <a:r>
              <a:rPr sz="1429" b="1" spc="-4" dirty="0">
                <a:cs typeface="Arial"/>
              </a:rPr>
              <a:t> </a:t>
            </a:r>
            <a:r>
              <a:rPr sz="1429" b="1" spc="4" dirty="0">
                <a:cs typeface="Arial"/>
              </a:rPr>
              <a:t>2º</a:t>
            </a:r>
            <a:r>
              <a:rPr sz="1429" b="1" spc="-4" dirty="0">
                <a:cs typeface="Arial"/>
              </a:rPr>
              <a:t> </a:t>
            </a:r>
            <a:r>
              <a:rPr sz="1429" b="1" spc="4" dirty="0">
                <a:cs typeface="Arial"/>
              </a:rPr>
              <a:t>y</a:t>
            </a:r>
            <a:r>
              <a:rPr sz="1429" b="1" spc="-4" dirty="0">
                <a:cs typeface="Arial"/>
              </a:rPr>
              <a:t> </a:t>
            </a:r>
            <a:r>
              <a:rPr sz="1429" b="1" spc="4" dirty="0">
                <a:cs typeface="Arial"/>
              </a:rPr>
              <a:t>3º</a:t>
            </a:r>
            <a:r>
              <a:rPr sz="1429" b="1" spc="-4" dirty="0">
                <a:cs typeface="Arial"/>
              </a:rPr>
              <a:t> </a:t>
            </a:r>
            <a:r>
              <a:rPr lang="es-ES" sz="1429" b="1" spc="-4" dirty="0">
                <a:cs typeface="Arial"/>
              </a:rPr>
              <a:t>de grado </a:t>
            </a:r>
            <a:r>
              <a:rPr lang="es-ES" sz="1429" spc="-4" dirty="0">
                <a:cs typeface="Arial"/>
              </a:rPr>
              <a:t>se completan </a:t>
            </a:r>
            <a:r>
              <a:rPr sz="1429" spc="4" dirty="0">
                <a:cs typeface="Arial"/>
              </a:rPr>
              <a:t>en</a:t>
            </a:r>
            <a:r>
              <a:rPr sz="1429" spc="-4" dirty="0">
                <a:cs typeface="Arial"/>
              </a:rPr>
              <a:t> </a:t>
            </a:r>
            <a:r>
              <a:rPr sz="1429" spc="4" dirty="0">
                <a:cs typeface="Arial"/>
              </a:rPr>
              <a:t>UPV-ETSI</a:t>
            </a:r>
            <a:r>
              <a:rPr sz="1429" spc="7" dirty="0">
                <a:cs typeface="Arial"/>
              </a:rPr>
              <a:t>E</a:t>
            </a:r>
            <a:r>
              <a:rPr lang="es-ES" sz="1429" spc="7" dirty="0">
                <a:cs typeface="Arial"/>
              </a:rPr>
              <a:t> (180 ECTS)</a:t>
            </a:r>
            <a:endParaRPr lang="es-ES" sz="1429" dirty="0">
              <a:cs typeface="Arial"/>
            </a:endParaRPr>
          </a:p>
          <a:p>
            <a:pPr marL="1206070" indent="-1197453" algn="ctr">
              <a:spcBef>
                <a:spcPts val="21"/>
              </a:spcBef>
            </a:pPr>
            <a:endParaRPr lang="es-ES" sz="1429" spc="4" dirty="0">
              <a:cs typeface="Arial"/>
            </a:endParaRPr>
          </a:p>
          <a:p>
            <a:pPr marL="1206070" indent="-1197453" algn="ctr">
              <a:spcBef>
                <a:spcPts val="21"/>
              </a:spcBef>
            </a:pPr>
            <a:r>
              <a:rPr sz="1429" spc="4" dirty="0">
                <a:cs typeface="Arial"/>
              </a:rPr>
              <a:t>Selección</a:t>
            </a:r>
            <a:r>
              <a:rPr sz="1429" spc="7" dirty="0">
                <a:cs typeface="Arial"/>
              </a:rPr>
              <a:t> </a:t>
            </a:r>
            <a:r>
              <a:rPr sz="1429" spc="4" dirty="0">
                <a:cs typeface="Arial"/>
              </a:rPr>
              <a:t>en</a:t>
            </a:r>
            <a:r>
              <a:rPr sz="1429" spc="107" dirty="0">
                <a:cs typeface="Arial"/>
              </a:rPr>
              <a:t> </a:t>
            </a:r>
            <a:r>
              <a:rPr sz="1429" spc="4" dirty="0">
                <a:cs typeface="Arial"/>
              </a:rPr>
              <a:t>3</a:t>
            </a:r>
            <a:r>
              <a:rPr sz="1429" spc="-5" baseline="23809" dirty="0">
                <a:cs typeface="Arial"/>
              </a:rPr>
              <a:t>e</a:t>
            </a:r>
            <a:r>
              <a:rPr sz="1429" baseline="23809" dirty="0">
                <a:cs typeface="Arial"/>
              </a:rPr>
              <a:t>r</a:t>
            </a:r>
            <a:r>
              <a:rPr sz="1429" spc="149" baseline="23809" dirty="0">
                <a:cs typeface="Arial"/>
              </a:rPr>
              <a:t> </a:t>
            </a:r>
            <a:r>
              <a:rPr sz="1429" spc="4" dirty="0">
                <a:cs typeface="Arial"/>
              </a:rPr>
              <a:t>curso,</a:t>
            </a:r>
            <a:r>
              <a:rPr sz="1429" spc="-4" dirty="0">
                <a:cs typeface="Arial"/>
              </a:rPr>
              <a:t> </a:t>
            </a:r>
            <a:r>
              <a:rPr sz="1429" spc="4" dirty="0">
                <a:cs typeface="Arial"/>
              </a:rPr>
              <a:t>condicionada a</a:t>
            </a:r>
            <a:r>
              <a:rPr sz="1429" spc="-4" dirty="0">
                <a:cs typeface="Arial"/>
              </a:rPr>
              <a:t> </a:t>
            </a:r>
            <a:r>
              <a:rPr sz="1429" spc="4" dirty="0">
                <a:cs typeface="Arial"/>
              </a:rPr>
              <a:t>todo</a:t>
            </a:r>
            <a:r>
              <a:rPr sz="1429" spc="-4" dirty="0">
                <a:cs typeface="Arial"/>
              </a:rPr>
              <a:t> </a:t>
            </a:r>
            <a:r>
              <a:rPr sz="1429" spc="4" dirty="0">
                <a:cs typeface="Arial"/>
              </a:rPr>
              <a:t>3º</a:t>
            </a:r>
            <a:r>
              <a:rPr sz="1429" spc="-4" dirty="0">
                <a:cs typeface="Arial"/>
              </a:rPr>
              <a:t> </a:t>
            </a:r>
            <a:r>
              <a:rPr sz="1429" spc="4" dirty="0">
                <a:cs typeface="Arial"/>
              </a:rPr>
              <a:t>superado</a:t>
            </a:r>
            <a:r>
              <a:rPr sz="1429" spc="-4" dirty="0">
                <a:cs typeface="Arial"/>
              </a:rPr>
              <a:t> </a:t>
            </a:r>
            <a:r>
              <a:rPr sz="1429" spc="4" dirty="0">
                <a:cs typeface="Arial"/>
              </a:rPr>
              <a:t>en</a:t>
            </a:r>
            <a:r>
              <a:rPr sz="1429" spc="-4" dirty="0">
                <a:cs typeface="Arial"/>
              </a:rPr>
              <a:t> </a:t>
            </a:r>
            <a:r>
              <a:rPr sz="1429" spc="4" dirty="0">
                <a:cs typeface="Arial"/>
              </a:rPr>
              <a:t>junio/julio</a:t>
            </a:r>
            <a:endParaRPr sz="1429" dirty="0">
              <a:cs typeface="Arial"/>
            </a:endParaRPr>
          </a:p>
          <a:p>
            <a:pPr algn="ctr">
              <a:spcBef>
                <a:spcPts val="30"/>
              </a:spcBef>
            </a:pPr>
            <a:endParaRPr sz="1429" dirty="0">
              <a:cs typeface="Times New Roman"/>
            </a:endParaRPr>
          </a:p>
          <a:p>
            <a:pPr marR="518443" algn="ctr"/>
            <a:r>
              <a:rPr sz="1429" b="1" spc="4" dirty="0">
                <a:cs typeface="Arial"/>
              </a:rPr>
              <a:t>3</a:t>
            </a:r>
            <a:r>
              <a:rPr sz="1429" b="1" spc="-4" dirty="0">
                <a:cs typeface="Arial"/>
              </a:rPr>
              <a:t> </a:t>
            </a:r>
            <a:r>
              <a:rPr lang="es-ES" sz="1429" b="1" spc="-4" dirty="0">
                <a:cs typeface="Arial"/>
              </a:rPr>
              <a:t>- 4 </a:t>
            </a:r>
            <a:r>
              <a:rPr sz="1429" b="1" spc="4" dirty="0">
                <a:cs typeface="Arial"/>
              </a:rPr>
              <a:t>semestres</a:t>
            </a:r>
            <a:r>
              <a:rPr sz="1429" b="1" spc="-4" dirty="0">
                <a:cs typeface="Arial"/>
              </a:rPr>
              <a:t> </a:t>
            </a:r>
            <a:r>
              <a:rPr sz="1429" b="1" spc="4" dirty="0" err="1">
                <a:cs typeface="Arial"/>
              </a:rPr>
              <a:t>en</a:t>
            </a:r>
            <a:r>
              <a:rPr sz="1429" b="1" spc="-4" dirty="0">
                <a:cs typeface="Arial"/>
              </a:rPr>
              <a:t> </a:t>
            </a:r>
            <a:r>
              <a:rPr sz="1429" b="1" spc="4" dirty="0">
                <a:cs typeface="Arial"/>
              </a:rPr>
              <a:t>POLIMI</a:t>
            </a:r>
            <a:endParaRPr lang="es-ES" sz="1429" b="1" spc="4" dirty="0">
              <a:cs typeface="Arial"/>
            </a:endParaRPr>
          </a:p>
          <a:p>
            <a:pPr marR="518443" algn="ctr"/>
            <a:endParaRPr sz="1429" dirty="0">
              <a:cs typeface="Arial"/>
            </a:endParaRPr>
          </a:p>
        </p:txBody>
      </p:sp>
      <p:sp>
        <p:nvSpPr>
          <p:cNvPr id="17" name="object 3"/>
          <p:cNvSpPr txBox="1"/>
          <p:nvPr/>
        </p:nvSpPr>
        <p:spPr>
          <a:xfrm>
            <a:off x="4409767" y="4530081"/>
            <a:ext cx="5543804" cy="2102242"/>
          </a:xfrm>
          <a:prstGeom prst="rect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72" algn="ctr"/>
            <a:endParaRPr lang="es-ES" sz="1429" i="1" spc="4" dirty="0">
              <a:cs typeface="Arial"/>
            </a:endParaRPr>
          </a:p>
          <a:p>
            <a:pPr marL="9072" algn="ctr"/>
            <a:r>
              <a:rPr sz="2000" b="1" i="1" spc="4" dirty="0" err="1">
                <a:cs typeface="Arial"/>
              </a:rPr>
              <a:t>Laurea</a:t>
            </a:r>
            <a:r>
              <a:rPr sz="2000" b="1" i="1" spc="7" dirty="0">
                <a:cs typeface="Arial"/>
              </a:rPr>
              <a:t> </a:t>
            </a:r>
            <a:r>
              <a:rPr sz="2000" b="1" i="1" spc="4" dirty="0">
                <a:cs typeface="Arial"/>
              </a:rPr>
              <a:t>in</a:t>
            </a:r>
            <a:r>
              <a:rPr sz="2000" b="1" i="1" spc="7" dirty="0">
                <a:cs typeface="Arial"/>
              </a:rPr>
              <a:t> </a:t>
            </a:r>
            <a:r>
              <a:rPr sz="2000" b="1" i="1" spc="4" dirty="0">
                <a:cs typeface="Arial"/>
              </a:rPr>
              <a:t>Ingegneria</a:t>
            </a:r>
            <a:r>
              <a:rPr sz="2000" b="1" i="1" spc="7" dirty="0">
                <a:cs typeface="Arial"/>
              </a:rPr>
              <a:t> </a:t>
            </a:r>
            <a:r>
              <a:rPr sz="2000" b="1" i="1" spc="4" dirty="0">
                <a:cs typeface="Arial"/>
              </a:rPr>
              <a:t>Edile</a:t>
            </a:r>
            <a:r>
              <a:rPr sz="2000" b="1" i="1" spc="7" dirty="0">
                <a:cs typeface="Arial"/>
              </a:rPr>
              <a:t> </a:t>
            </a:r>
            <a:r>
              <a:rPr sz="2000" b="1" i="1" spc="4" dirty="0">
                <a:cs typeface="Arial"/>
              </a:rPr>
              <a:t>e</a:t>
            </a:r>
            <a:r>
              <a:rPr sz="2000" b="1" i="1" spc="7" dirty="0">
                <a:cs typeface="Arial"/>
              </a:rPr>
              <a:t> </a:t>
            </a:r>
            <a:r>
              <a:rPr sz="2000" b="1" i="1" spc="4" dirty="0">
                <a:cs typeface="Arial"/>
              </a:rPr>
              <a:t>delle</a:t>
            </a:r>
            <a:r>
              <a:rPr sz="2000" b="1" i="1" spc="11" dirty="0">
                <a:cs typeface="Arial"/>
              </a:rPr>
              <a:t> </a:t>
            </a:r>
            <a:r>
              <a:rPr sz="2000" b="1" i="1" spc="4" dirty="0">
                <a:cs typeface="Arial"/>
              </a:rPr>
              <a:t>Costruzion</a:t>
            </a:r>
            <a:r>
              <a:rPr sz="2000" b="1" i="1" dirty="0">
                <a:cs typeface="Arial"/>
              </a:rPr>
              <a:t>i</a:t>
            </a:r>
            <a:endParaRPr sz="2000" b="1" dirty="0">
              <a:cs typeface="Arial"/>
            </a:endParaRPr>
          </a:p>
          <a:p>
            <a:pPr algn="ctr">
              <a:spcBef>
                <a:spcPts val="211"/>
              </a:spcBef>
            </a:pPr>
            <a:r>
              <a:rPr sz="2000" b="1" i="1" spc="4" dirty="0">
                <a:cs typeface="Arial"/>
              </a:rPr>
              <a:t>+</a:t>
            </a:r>
            <a:endParaRPr sz="2000" b="1" dirty="0">
              <a:cs typeface="Arial"/>
            </a:endParaRPr>
          </a:p>
          <a:p>
            <a:pPr marL="17690" marR="3629" indent="62594" algn="ctr">
              <a:lnSpc>
                <a:spcPct val="165600"/>
              </a:lnSpc>
              <a:spcBef>
                <a:spcPts val="43"/>
              </a:spcBef>
            </a:pPr>
            <a:r>
              <a:rPr sz="2000" b="1" spc="4" dirty="0">
                <a:cs typeface="Arial"/>
              </a:rPr>
              <a:t>Grado</a:t>
            </a:r>
            <a:r>
              <a:rPr sz="2000" b="1" spc="-4" dirty="0">
                <a:cs typeface="Arial"/>
              </a:rPr>
              <a:t> </a:t>
            </a:r>
            <a:r>
              <a:rPr sz="2000" b="1" spc="4" dirty="0">
                <a:cs typeface="Arial"/>
              </a:rPr>
              <a:t>en</a:t>
            </a:r>
            <a:r>
              <a:rPr sz="2000" b="1" spc="-4" dirty="0">
                <a:cs typeface="Arial"/>
              </a:rPr>
              <a:t> </a:t>
            </a:r>
            <a:r>
              <a:rPr sz="2000" b="1" spc="4" dirty="0" err="1">
                <a:cs typeface="Arial"/>
              </a:rPr>
              <a:t>Arquitectura</a:t>
            </a:r>
            <a:r>
              <a:rPr sz="2000" b="1" spc="-4" dirty="0">
                <a:cs typeface="Arial"/>
              </a:rPr>
              <a:t> </a:t>
            </a:r>
            <a:r>
              <a:rPr sz="2000" b="1" spc="4" dirty="0" err="1">
                <a:cs typeface="Arial"/>
              </a:rPr>
              <a:t>Técnica</a:t>
            </a:r>
            <a:r>
              <a:rPr lang="es-ES" sz="2000" b="1" i="1" spc="4" dirty="0">
                <a:cs typeface="Arial"/>
              </a:rPr>
              <a:t/>
            </a:r>
            <a:br>
              <a:rPr lang="es-ES" sz="2000" b="1" i="1" spc="4" dirty="0">
                <a:cs typeface="Arial"/>
              </a:rPr>
            </a:br>
            <a:r>
              <a:rPr sz="1429" dirty="0">
                <a:cs typeface="Arial"/>
              </a:rPr>
              <a:t> </a:t>
            </a:r>
            <a:r>
              <a:rPr sz="1429" spc="4" dirty="0">
                <a:cs typeface="Arial"/>
              </a:rPr>
              <a:t>Reconocimiento</a:t>
            </a:r>
            <a:r>
              <a:rPr sz="1429" dirty="0">
                <a:cs typeface="Arial"/>
              </a:rPr>
              <a:t> </a:t>
            </a:r>
            <a:r>
              <a:rPr sz="1429" spc="4" dirty="0">
                <a:cs typeface="Arial"/>
              </a:rPr>
              <a:t>académico</a:t>
            </a:r>
            <a:r>
              <a:rPr sz="1429" dirty="0">
                <a:cs typeface="Arial"/>
              </a:rPr>
              <a:t> </a:t>
            </a:r>
            <a:r>
              <a:rPr sz="1429" spc="4" dirty="0">
                <a:cs typeface="Arial"/>
              </a:rPr>
              <a:t>de</a:t>
            </a:r>
            <a:r>
              <a:rPr sz="1429" dirty="0">
                <a:cs typeface="Arial"/>
              </a:rPr>
              <a:t> </a:t>
            </a:r>
            <a:r>
              <a:rPr sz="1429" spc="4" dirty="0">
                <a:cs typeface="Arial"/>
              </a:rPr>
              <a:t>4º</a:t>
            </a:r>
            <a:r>
              <a:rPr sz="1429" dirty="0">
                <a:cs typeface="Arial"/>
              </a:rPr>
              <a:t> </a:t>
            </a:r>
            <a:r>
              <a:rPr sz="1429" spc="4" dirty="0">
                <a:cs typeface="Arial"/>
              </a:rPr>
              <a:t>curso</a:t>
            </a:r>
            <a:r>
              <a:rPr sz="1429" dirty="0">
                <a:cs typeface="Arial"/>
              </a:rPr>
              <a:t> </a:t>
            </a:r>
            <a:r>
              <a:rPr sz="1429" spc="4" dirty="0">
                <a:cs typeface="Arial"/>
              </a:rPr>
              <a:t>y</a:t>
            </a:r>
            <a:r>
              <a:rPr sz="1429" dirty="0">
                <a:cs typeface="Arial"/>
              </a:rPr>
              <a:t> </a:t>
            </a:r>
            <a:r>
              <a:rPr sz="1429" spc="4" dirty="0">
                <a:cs typeface="Arial"/>
              </a:rPr>
              <a:t>TFG</a:t>
            </a:r>
            <a:r>
              <a:rPr lang="es-ES" sz="1429" spc="4" dirty="0">
                <a:cs typeface="Arial"/>
              </a:rPr>
              <a:t> (se realiza en POLIMI)</a:t>
            </a:r>
            <a:endParaRPr lang="es-ES" sz="1429" dirty="0">
              <a:cs typeface="Arial"/>
            </a:endParaRPr>
          </a:p>
          <a:p>
            <a:pPr marL="17690" marR="3629" indent="62594" algn="ctr">
              <a:lnSpc>
                <a:spcPct val="165600"/>
              </a:lnSpc>
              <a:spcBef>
                <a:spcPts val="43"/>
              </a:spcBef>
            </a:pPr>
            <a:r>
              <a:rPr lang="es-ES" sz="1429" b="1" spc="4" dirty="0">
                <a:solidFill>
                  <a:srgbClr val="922E67"/>
                </a:solidFill>
                <a:cs typeface="Arial"/>
              </a:rPr>
              <a:t>SIN </a:t>
            </a:r>
            <a:r>
              <a:rPr sz="1429" b="1" spc="4" dirty="0">
                <a:solidFill>
                  <a:srgbClr val="922E67"/>
                </a:solidFill>
                <a:cs typeface="Arial"/>
              </a:rPr>
              <a:t>REQUISITOS </a:t>
            </a:r>
            <a:r>
              <a:rPr sz="1429" b="1" spc="7" dirty="0">
                <a:solidFill>
                  <a:srgbClr val="922E67"/>
                </a:solidFill>
                <a:cs typeface="Arial"/>
              </a:rPr>
              <a:t>DE</a:t>
            </a:r>
            <a:r>
              <a:rPr sz="1429" b="1" spc="4" dirty="0">
                <a:solidFill>
                  <a:srgbClr val="922E67"/>
                </a:solidFill>
                <a:cs typeface="Arial"/>
              </a:rPr>
              <a:t> </a:t>
            </a:r>
            <a:r>
              <a:rPr sz="1429" b="1" spc="4" dirty="0" smtClean="0">
                <a:solidFill>
                  <a:srgbClr val="922E67"/>
                </a:solidFill>
                <a:cs typeface="Arial"/>
              </a:rPr>
              <a:t>IDIOMA</a:t>
            </a:r>
            <a:endParaRPr lang="es-ES" sz="1429" b="1" spc="4" dirty="0">
              <a:solidFill>
                <a:srgbClr val="922E67"/>
              </a:solidFill>
              <a:cs typeface="Arial"/>
            </a:endParaRPr>
          </a:p>
        </p:txBody>
      </p:sp>
      <p:sp>
        <p:nvSpPr>
          <p:cNvPr id="18" name="object 7"/>
          <p:cNvSpPr/>
          <p:nvPr/>
        </p:nvSpPr>
        <p:spPr>
          <a:xfrm>
            <a:off x="6907479" y="3889548"/>
            <a:ext cx="548379" cy="557760"/>
          </a:xfrm>
          <a:custGeom>
            <a:avLst/>
            <a:gdLst/>
            <a:ahLst/>
            <a:cxnLst/>
            <a:rect l="l" t="t" r="r" b="b"/>
            <a:pathLst>
              <a:path w="316229" h="398145">
                <a:moveTo>
                  <a:pt x="316230" y="239267"/>
                </a:moveTo>
                <a:lnTo>
                  <a:pt x="236982" y="239267"/>
                </a:lnTo>
                <a:lnTo>
                  <a:pt x="236982" y="0"/>
                </a:lnTo>
                <a:lnTo>
                  <a:pt x="79247" y="0"/>
                </a:lnTo>
                <a:lnTo>
                  <a:pt x="79248" y="239267"/>
                </a:lnTo>
                <a:lnTo>
                  <a:pt x="0" y="239267"/>
                </a:lnTo>
                <a:lnTo>
                  <a:pt x="157734" y="397763"/>
                </a:lnTo>
                <a:lnTo>
                  <a:pt x="316230" y="239267"/>
                </a:lnTo>
                <a:close/>
              </a:path>
            </a:pathLst>
          </a:custGeom>
          <a:solidFill>
            <a:srgbClr val="922E67"/>
          </a:solidFill>
        </p:spPr>
        <p:txBody>
          <a:bodyPr wrap="square" lIns="0" tIns="0" rIns="0" bIns="0" rtlCol="0"/>
          <a:lstStyle/>
          <a:p>
            <a:endParaRPr sz="1286"/>
          </a:p>
        </p:txBody>
      </p:sp>
      <p:sp>
        <p:nvSpPr>
          <p:cNvPr id="19" name="object 8"/>
          <p:cNvSpPr/>
          <p:nvPr/>
        </p:nvSpPr>
        <p:spPr>
          <a:xfrm>
            <a:off x="2414771" y="5539504"/>
            <a:ext cx="931066" cy="906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86"/>
          </a:p>
        </p:txBody>
      </p:sp>
      <p:sp>
        <p:nvSpPr>
          <p:cNvPr id="20" name="object 9"/>
          <p:cNvSpPr/>
          <p:nvPr/>
        </p:nvSpPr>
        <p:spPr>
          <a:xfrm>
            <a:off x="2103711" y="4499757"/>
            <a:ext cx="1557329" cy="10375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86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346" y="2082122"/>
            <a:ext cx="1737696" cy="67964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48" y="353844"/>
            <a:ext cx="4414613" cy="72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07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22929" y="1444773"/>
            <a:ext cx="900959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 sz="3200" b="1" dirty="0" smtClean="0"/>
              <a:t>¿Cómo me preparo?</a:t>
            </a:r>
          </a:p>
          <a:p>
            <a:pPr>
              <a:spcAft>
                <a:spcPts val="600"/>
              </a:spcAft>
            </a:pPr>
            <a:endParaRPr lang="es-ES" sz="3200" b="1" dirty="0" smtClean="0"/>
          </a:p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</a:rPr>
              <a:t>IDIOMAS</a:t>
            </a:r>
            <a:r>
              <a:rPr lang="es-ES" sz="3200" b="1" dirty="0" smtClean="0"/>
              <a:t>!!! 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3200" b="1" dirty="0" smtClean="0"/>
              <a:t>Asignaturas de idiomas de  2º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3200" b="1" dirty="0" smtClean="0"/>
              <a:t>Títulos oficiales: TOEFL, Cambridge….</a:t>
            </a:r>
          </a:p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es-ES" sz="3200" b="1" dirty="0" smtClean="0"/>
              <a:t>Requisitos de créditos superados</a:t>
            </a:r>
          </a:p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es-ES" sz="3200" b="1" dirty="0" smtClean="0"/>
              <a:t>Puntos extra: MENTOR, …</a:t>
            </a:r>
          </a:p>
          <a:p>
            <a:pPr marL="457200" indent="-457200">
              <a:spcAft>
                <a:spcPts val="600"/>
              </a:spcAft>
              <a:buFontTx/>
              <a:buChar char="-"/>
            </a:pPr>
            <a:endParaRPr lang="es-ES" sz="3200" b="1" dirty="0" smtClean="0"/>
          </a:p>
          <a:p>
            <a:pPr marL="457200" indent="-457200">
              <a:spcAft>
                <a:spcPts val="600"/>
              </a:spcAft>
              <a:buFontTx/>
              <a:buChar char="-"/>
            </a:pPr>
            <a:endParaRPr lang="es-ES" sz="3200" b="1" dirty="0"/>
          </a:p>
        </p:txBody>
      </p:sp>
      <p:pic>
        <p:nvPicPr>
          <p:cNvPr id="3" name="Imagen 2" descr="Fotos gratis : mano, pensando, dedo, símbolo, pensar, brazo, juguete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408" y="2185713"/>
            <a:ext cx="3234906" cy="323490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48" y="353844"/>
            <a:ext cx="4414613" cy="72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3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4 CuadroTexto"/>
          <p:cNvSpPr txBox="1">
            <a:spLocks noChangeArrowheads="1"/>
          </p:cNvSpPr>
          <p:nvPr/>
        </p:nvSpPr>
        <p:spPr bwMode="auto">
          <a:xfrm>
            <a:off x="1878389" y="1185438"/>
            <a:ext cx="8280920" cy="400069"/>
          </a:xfrm>
          <a:prstGeom prst="rect">
            <a:avLst/>
          </a:prstGeom>
          <a:solidFill>
            <a:srgbClr val="234151"/>
          </a:solidFill>
          <a:ln w="9525">
            <a:noFill/>
            <a:miter lim="800000"/>
            <a:headEnd/>
            <a:tailEnd/>
          </a:ln>
        </p:spPr>
        <p:txBody>
          <a:bodyPr wrap="square" lIns="91396" tIns="45700" rIns="91396" bIns="4570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TFG / TFM en movilidad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0289146" y="1185438"/>
            <a:ext cx="419538" cy="60608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wordArtVert" wrap="square" rtlCol="0">
            <a:spAutoFit/>
          </a:bodyPr>
          <a:lstStyle/>
          <a:p>
            <a:r>
              <a:rPr lang="es-ES" sz="1286" dirty="0">
                <a:solidFill>
                  <a:srgbClr val="234151"/>
                </a:solidFill>
              </a:rPr>
              <a:t> TFG / TFM  MOVILIDAD</a:t>
            </a:r>
            <a:endParaRPr lang="en-GB" sz="1286" dirty="0">
              <a:solidFill>
                <a:srgbClr val="234151"/>
              </a:solidFill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158094"/>
              </p:ext>
            </p:extLst>
          </p:nvPr>
        </p:nvGraphicFramePr>
        <p:xfrm>
          <a:off x="1846683" y="2162306"/>
          <a:ext cx="8302906" cy="3004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1453">
                  <a:extLst>
                    <a:ext uri="{9D8B030D-6E8A-4147-A177-3AD203B41FA5}">
                      <a16:colId xmlns:a16="http://schemas.microsoft.com/office/drawing/2014/main" val="3890791146"/>
                    </a:ext>
                  </a:extLst>
                </a:gridCol>
                <a:gridCol w="4151453">
                  <a:extLst>
                    <a:ext uri="{9D8B030D-6E8A-4147-A177-3AD203B41FA5}">
                      <a16:colId xmlns:a16="http://schemas.microsoft.com/office/drawing/2014/main" val="707171395"/>
                    </a:ext>
                  </a:extLst>
                </a:gridCol>
              </a:tblGrid>
              <a:tr h="783771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s-ES" sz="1700" b="1" dirty="0" smtClean="0">
                          <a:solidFill>
                            <a:schemeClr val="bg1"/>
                          </a:solidFill>
                        </a:rPr>
                        <a:t>PREPARACIÓN EN UNIVERSIDAD EXTRANJERA Y DEFENSA EN LA UPV</a:t>
                      </a:r>
                      <a:r>
                        <a:rPr lang="es-ES" sz="1700" dirty="0" smtClean="0">
                          <a:solidFill>
                            <a:schemeClr val="bg1"/>
                          </a:solidFill>
                        </a:rPr>
                        <a:t>:</a:t>
                      </a:r>
                    </a:p>
                  </a:txBody>
                  <a:tcPr marL="65314" marR="65314" marT="32657" marB="32657">
                    <a:solidFill>
                      <a:srgbClr val="59898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s-ES" sz="1700" b="1" dirty="0" smtClean="0">
                          <a:solidFill>
                            <a:schemeClr val="bg1"/>
                          </a:solidFill>
                        </a:rPr>
                        <a:t>DEFENSA EN LA UNIVERSIDAD EXTRANJERA:</a:t>
                      </a:r>
                    </a:p>
                    <a:p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5314" marR="65314" marT="32657" marB="32657">
                    <a:solidFill>
                      <a:srgbClr val="5989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712805"/>
                  </a:ext>
                </a:extLst>
              </a:tr>
              <a:tr h="2220686">
                <a:tc>
                  <a:txBody>
                    <a:bodyPr/>
                    <a:lstStyle/>
                    <a:p>
                      <a:pPr marL="182563" lvl="1" indent="0"/>
                      <a:r>
                        <a:rPr lang="es-ES" sz="1400" dirty="0" smtClean="0"/>
                        <a:t>Se siguen las directrices igual que sin</a:t>
                      </a:r>
                      <a:r>
                        <a:rPr lang="es-ES" sz="1400" baseline="0" dirty="0" smtClean="0"/>
                        <a:t> movilidad</a:t>
                      </a:r>
                      <a:endParaRPr lang="es-ES" sz="1400" dirty="0" smtClean="0"/>
                    </a:p>
                    <a:p>
                      <a:pPr marL="182563" lvl="1" indent="0"/>
                      <a:r>
                        <a:rPr lang="es-ES" sz="1400" dirty="0" smtClean="0"/>
                        <a:t>El trabajo realizado en destino es una preparación</a:t>
                      </a:r>
                    </a:p>
                    <a:p>
                      <a:endParaRPr lang="en-GB" sz="1300" dirty="0"/>
                    </a:p>
                  </a:txBody>
                  <a:tcPr marL="65314" marR="65314" marT="32657" marB="32657">
                    <a:solidFill>
                      <a:srgbClr val="F9DFE2"/>
                    </a:solidFill>
                  </a:tcPr>
                </a:tc>
                <a:tc>
                  <a:txBody>
                    <a:bodyPr/>
                    <a:lstStyle/>
                    <a:p>
                      <a:pPr marL="182563" lvl="1" indent="0"/>
                      <a:r>
                        <a:rPr lang="es-ES" sz="1400" b="1" dirty="0" smtClean="0">
                          <a:solidFill>
                            <a:srgbClr val="FF0000"/>
                          </a:solidFill>
                        </a:rPr>
                        <a:t>CERTIFICADO DEFENSA </a:t>
                      </a:r>
                      <a:r>
                        <a:rPr lang="es-ES" sz="1400" dirty="0" smtClean="0"/>
                        <a:t>(según modelo web)</a:t>
                      </a:r>
                    </a:p>
                    <a:p>
                      <a:pPr marL="182563" lvl="1" indent="0"/>
                      <a:endParaRPr lang="es-ES" sz="1400" dirty="0" smtClean="0"/>
                    </a:p>
                    <a:p>
                      <a:pPr marL="182563" indent="0">
                        <a:buFont typeface="+mj-lt"/>
                        <a:buAutoNum type="arabicPeriod"/>
                      </a:pPr>
                      <a:r>
                        <a:rPr lang="es-ES" sz="1400" dirty="0" smtClean="0"/>
                        <a:t>  La universidad destino </a:t>
                      </a:r>
                      <a:r>
                        <a:rPr lang="es-ES" sz="1400" b="1" dirty="0" smtClean="0"/>
                        <a:t>firmará un certificado de defensa ante un tribunal</a:t>
                      </a:r>
                      <a:r>
                        <a:rPr lang="es-ES" sz="1400" dirty="0" smtClean="0"/>
                        <a:t> (según modelo).</a:t>
                      </a:r>
                    </a:p>
                    <a:p>
                      <a:pPr marL="182563" indent="0">
                        <a:buFont typeface="+mj-lt"/>
                        <a:buAutoNum type="arabicPeriod"/>
                      </a:pPr>
                      <a:r>
                        <a:rPr lang="es-ES" sz="1400" dirty="0" smtClean="0"/>
                        <a:t>  Lo remitirá  universidad destino a la oficina de RRII por email</a:t>
                      </a:r>
                    </a:p>
                    <a:p>
                      <a:pPr marL="182563" indent="0" algn="ctr"/>
                      <a:endParaRPr lang="es-ES" sz="1400" dirty="0" smtClean="0"/>
                    </a:p>
                    <a:p>
                      <a:pPr marL="182563" lvl="1" indent="0"/>
                      <a:r>
                        <a:rPr lang="es-ES" sz="1400" b="1" dirty="0" smtClean="0"/>
                        <a:t>CERTIFICADO COMPETENCIAS  TRASVERSALES </a:t>
                      </a:r>
                      <a:endParaRPr lang="es-ES" sz="1400" dirty="0" smtClean="0"/>
                    </a:p>
                    <a:p>
                      <a:pPr marL="182563" lvl="1" indent="0"/>
                      <a:r>
                        <a:rPr lang="es-ES" sz="1400" dirty="0" smtClean="0"/>
                        <a:t>A cumplimentar por destino</a:t>
                      </a:r>
                    </a:p>
                    <a:p>
                      <a:endParaRPr lang="en-GB" sz="1300" dirty="0"/>
                    </a:p>
                  </a:txBody>
                  <a:tcPr marL="65314" marR="65314" marT="32657" marB="32657">
                    <a:solidFill>
                      <a:srgbClr val="F9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679642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562436"/>
              </p:ext>
            </p:extLst>
          </p:nvPr>
        </p:nvGraphicFramePr>
        <p:xfrm>
          <a:off x="1835546" y="4922415"/>
          <a:ext cx="8323763" cy="1504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23763">
                  <a:extLst>
                    <a:ext uri="{9D8B030D-6E8A-4147-A177-3AD203B41FA5}">
                      <a16:colId xmlns:a16="http://schemas.microsoft.com/office/drawing/2014/main" val="851178315"/>
                    </a:ext>
                  </a:extLst>
                </a:gridCol>
              </a:tblGrid>
              <a:tr h="1504393">
                <a:tc>
                  <a:txBody>
                    <a:bodyPr/>
                    <a:lstStyle/>
                    <a:p>
                      <a:pPr lvl="1"/>
                      <a:endParaRPr lang="es-ES" sz="13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lvl="1"/>
                      <a:r>
                        <a:rPr lang="es-ES" sz="1700" b="1" dirty="0" smtClean="0">
                          <a:solidFill>
                            <a:schemeClr val="bg1"/>
                          </a:solidFill>
                        </a:rPr>
                        <a:t>TUTOR UPV: </a:t>
                      </a:r>
                      <a:r>
                        <a:rPr lang="es-ES" sz="1700" b="0" dirty="0" smtClean="0">
                          <a:solidFill>
                            <a:schemeClr val="bg1"/>
                          </a:solidFill>
                        </a:rPr>
                        <a:t>Se debe tener un tutor(a) en la UPV </a:t>
                      </a:r>
                    </a:p>
                    <a:p>
                      <a:pPr lvl="1"/>
                      <a:r>
                        <a:rPr lang="es-ES" sz="1700" b="1" dirty="0" smtClean="0">
                          <a:solidFill>
                            <a:schemeClr val="bg1"/>
                          </a:solidFill>
                        </a:rPr>
                        <a:t>TÍTULO MEMORIA</a:t>
                      </a:r>
                      <a:r>
                        <a:rPr lang="es-ES" sz="1700" b="1" baseline="0" dirty="0" smtClean="0">
                          <a:solidFill>
                            <a:schemeClr val="bg1"/>
                          </a:solidFill>
                        </a:rPr>
                        <a:t>: </a:t>
                      </a:r>
                      <a:r>
                        <a:rPr lang="es-ES" sz="1700" b="0" baseline="0" dirty="0" smtClean="0">
                          <a:solidFill>
                            <a:schemeClr val="bg1"/>
                          </a:solidFill>
                        </a:rPr>
                        <a:t>Debe ser aprobado por la CAT</a:t>
                      </a:r>
                      <a:endParaRPr lang="es-ES" sz="1700" dirty="0" smtClean="0">
                        <a:solidFill>
                          <a:schemeClr val="bg1"/>
                        </a:solidFill>
                      </a:endParaRPr>
                    </a:p>
                    <a:p>
                      <a:pPr lvl="1"/>
                      <a:r>
                        <a:rPr lang="es-ES" sz="1700" b="1" dirty="0" smtClean="0">
                          <a:solidFill>
                            <a:schemeClr val="bg1"/>
                          </a:solidFill>
                        </a:rPr>
                        <a:t>EBRÓN: </a:t>
                      </a:r>
                      <a:r>
                        <a:rPr lang="es-ES" sz="1700" b="0" dirty="0" smtClean="0">
                          <a:solidFill>
                            <a:schemeClr val="bg1"/>
                          </a:solidFill>
                        </a:rPr>
                        <a:t>Se subirá a </a:t>
                      </a:r>
                      <a:r>
                        <a:rPr lang="es-ES" sz="1700" b="0" dirty="0" err="1" smtClean="0">
                          <a:solidFill>
                            <a:schemeClr val="bg1"/>
                          </a:solidFill>
                        </a:rPr>
                        <a:t>Ebrón</a:t>
                      </a:r>
                      <a:r>
                        <a:rPr lang="es-ES" sz="1700" b="0" dirty="0" smtClean="0">
                          <a:solidFill>
                            <a:schemeClr val="bg1"/>
                          </a:solidFill>
                        </a:rPr>
                        <a:t>. </a:t>
                      </a:r>
                    </a:p>
                    <a:p>
                      <a:pPr lvl="1"/>
                      <a:r>
                        <a:rPr lang="es-ES" sz="1700" b="1" dirty="0" smtClean="0">
                          <a:solidFill>
                            <a:schemeClr val="bg1"/>
                          </a:solidFill>
                        </a:rPr>
                        <a:t>MEMORI</a:t>
                      </a:r>
                      <a:r>
                        <a:rPr lang="es-ES" sz="1700" dirty="0" smtClean="0">
                          <a:solidFill>
                            <a:schemeClr val="bg1"/>
                          </a:solidFill>
                        </a:rPr>
                        <a:t>A: </a:t>
                      </a:r>
                      <a:r>
                        <a:rPr lang="es-ES" sz="1700" b="0" i="0" dirty="0" smtClean="0">
                          <a:solidFill>
                            <a:schemeClr val="bg1"/>
                          </a:solidFill>
                        </a:rPr>
                        <a:t>La portada seguirá la normativa de plantillas UPV para TFG / TFM</a:t>
                      </a:r>
                      <a:endParaRPr lang="es-ES" sz="1300" b="0" i="0" dirty="0">
                        <a:solidFill>
                          <a:schemeClr val="bg1"/>
                        </a:solidFill>
                      </a:endParaRPr>
                    </a:p>
                  </a:txBody>
                  <a:tcPr marL="65314" marR="65314" marT="32657" marB="32657">
                    <a:solidFill>
                      <a:srgbClr val="5989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818142"/>
                  </a:ext>
                </a:extLst>
              </a:tr>
            </a:tbl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7277033" y="5142415"/>
            <a:ext cx="2227980" cy="5321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es-ES" sz="1429" b="1" dirty="0">
                <a:solidFill>
                  <a:srgbClr val="FF0000"/>
                </a:solidFill>
              </a:rPr>
              <a:t>IMPRESCINDIBLE</a:t>
            </a:r>
          </a:p>
          <a:p>
            <a:pPr marL="0" lvl="1" algn="ctr"/>
            <a:r>
              <a:rPr lang="es-ES" sz="1429" b="1" dirty="0">
                <a:solidFill>
                  <a:srgbClr val="FF0000"/>
                </a:solidFill>
              </a:rPr>
              <a:t>EN LAS 2 MODALIDADES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825826" y="1689650"/>
            <a:ext cx="8280920" cy="4440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286" b="1" dirty="0">
                <a:solidFill>
                  <a:srgbClr val="598981"/>
                </a:solidFill>
              </a:rPr>
              <a:t>2 MODALIDADES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48" y="353844"/>
            <a:ext cx="4414613" cy="72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4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4 CuadroTexto"/>
          <p:cNvSpPr txBox="1">
            <a:spLocks noChangeArrowheads="1"/>
          </p:cNvSpPr>
          <p:nvPr/>
        </p:nvSpPr>
        <p:spPr bwMode="auto">
          <a:xfrm>
            <a:off x="1878389" y="1147860"/>
            <a:ext cx="8280920" cy="400069"/>
          </a:xfrm>
          <a:prstGeom prst="rect">
            <a:avLst/>
          </a:prstGeom>
          <a:solidFill>
            <a:srgbClr val="234151"/>
          </a:solidFill>
          <a:ln w="9525">
            <a:noFill/>
            <a:miter lim="800000"/>
            <a:headEnd/>
            <a:tailEnd/>
          </a:ln>
        </p:spPr>
        <p:txBody>
          <a:bodyPr wrap="square" lIns="91396" tIns="45700" rIns="91396" bIns="4570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TFG / TFM en movilidad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0289146" y="1147860"/>
            <a:ext cx="419538" cy="60232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wordArtVert" wrap="square" rtlCol="0">
            <a:spAutoFit/>
          </a:bodyPr>
          <a:lstStyle/>
          <a:p>
            <a:r>
              <a:rPr lang="es-ES" sz="1286" dirty="0">
                <a:solidFill>
                  <a:srgbClr val="234151"/>
                </a:solidFill>
              </a:rPr>
              <a:t> TFG / TFM  MOVILIDAD</a:t>
            </a:r>
            <a:endParaRPr lang="en-GB" sz="1286" dirty="0">
              <a:solidFill>
                <a:srgbClr val="23415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826954" y="1796952"/>
            <a:ext cx="8280920" cy="35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4933" indent="-244933">
              <a:buFont typeface="Wingdings" panose="05000000000000000000" pitchFamily="2" charset="2"/>
              <a:buChar char="ü"/>
            </a:pPr>
            <a:r>
              <a:rPr lang="es-ES" sz="1714" b="1" dirty="0">
                <a:solidFill>
                  <a:srgbClr val="930B76"/>
                </a:solidFill>
              </a:rPr>
              <a:t>BÚSQUEDA DE TUTORES</a:t>
            </a:r>
            <a:endParaRPr lang="es-ES" sz="1714" dirty="0"/>
          </a:p>
        </p:txBody>
      </p:sp>
      <p:grpSp>
        <p:nvGrpSpPr>
          <p:cNvPr id="11" name="Grupo 10"/>
          <p:cNvGrpSpPr/>
          <p:nvPr/>
        </p:nvGrpSpPr>
        <p:grpSpPr>
          <a:xfrm>
            <a:off x="2942137" y="2174179"/>
            <a:ext cx="6773041" cy="1054053"/>
            <a:chOff x="1783159" y="2975837"/>
            <a:chExt cx="9482258" cy="1475674"/>
          </a:xfrm>
        </p:grpSpPr>
        <p:sp>
          <p:nvSpPr>
            <p:cNvPr id="12" name="Elipse 11"/>
            <p:cNvSpPr/>
            <p:nvPr/>
          </p:nvSpPr>
          <p:spPr>
            <a:xfrm>
              <a:off x="1783159" y="2977957"/>
              <a:ext cx="3456384" cy="1473554"/>
            </a:xfrm>
            <a:prstGeom prst="ellipse">
              <a:avLst/>
            </a:prstGeom>
            <a:solidFill>
              <a:srgbClr val="B6CBC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29" b="1" dirty="0" smtClean="0">
                  <a:solidFill>
                    <a:schemeClr val="tx1"/>
                  </a:solidFill>
                </a:rPr>
                <a:t>TUTOR(A) </a:t>
              </a:r>
              <a:r>
                <a:rPr lang="es-ES" sz="1429" b="1" dirty="0">
                  <a:solidFill>
                    <a:schemeClr val="tx1"/>
                  </a:solidFill>
                </a:rPr>
                <a:t>EN UNIVERSIDAD DESTINO</a:t>
              </a:r>
              <a:endParaRPr lang="en-GB" sz="1429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Elipse 12"/>
            <p:cNvSpPr/>
            <p:nvPr/>
          </p:nvSpPr>
          <p:spPr>
            <a:xfrm>
              <a:off x="7809033" y="2975837"/>
              <a:ext cx="3456384" cy="1473554"/>
            </a:xfrm>
            <a:prstGeom prst="ellipse">
              <a:avLst/>
            </a:prstGeom>
            <a:solidFill>
              <a:srgbClr val="EBB44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714" b="1" dirty="0" smtClean="0">
                  <a:solidFill>
                    <a:schemeClr val="tx1"/>
                  </a:solidFill>
                </a:rPr>
                <a:t>TUTOR(A)</a:t>
              </a:r>
              <a:endParaRPr lang="es-ES" sz="1714" b="1" dirty="0">
                <a:solidFill>
                  <a:schemeClr val="tx1"/>
                </a:solidFill>
              </a:endParaRPr>
            </a:p>
            <a:p>
              <a:pPr algn="ctr"/>
              <a:r>
                <a:rPr lang="es-ES" sz="1714" b="1" dirty="0">
                  <a:solidFill>
                    <a:schemeClr val="tx1"/>
                  </a:solidFill>
                </a:rPr>
                <a:t> EN UPV</a:t>
              </a:r>
              <a:endParaRPr lang="en-GB" sz="1714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Más 13"/>
            <p:cNvSpPr/>
            <p:nvPr/>
          </p:nvSpPr>
          <p:spPr>
            <a:xfrm>
              <a:off x="6148772" y="3183926"/>
              <a:ext cx="648072" cy="769557"/>
            </a:xfrm>
            <a:prstGeom prst="mathPlus">
              <a:avLst/>
            </a:prstGeom>
            <a:solidFill>
              <a:srgbClr val="223F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18" name="CuadroTexto 17"/>
          <p:cNvSpPr txBox="1"/>
          <p:nvPr/>
        </p:nvSpPr>
        <p:spPr>
          <a:xfrm>
            <a:off x="4043312" y="3513535"/>
            <a:ext cx="5671867" cy="2884379"/>
          </a:xfrm>
          <a:prstGeom prst="rect">
            <a:avLst/>
          </a:prstGeom>
          <a:solidFill>
            <a:schemeClr val="bg1"/>
          </a:solidFill>
          <a:ln w="76200" cap="rnd">
            <a:solidFill>
              <a:srgbClr val="930B76"/>
            </a:solidFill>
          </a:ln>
        </p:spPr>
        <p:txBody>
          <a:bodyPr wrap="square" rtlCol="0">
            <a:spAutoFit/>
          </a:bodyPr>
          <a:lstStyle/>
          <a:p>
            <a:pPr marL="14742" indent="-14742" algn="ctr"/>
            <a:endParaRPr lang="es-ES" sz="1714" b="1" i="1" dirty="0">
              <a:solidFill>
                <a:srgbClr val="930B76"/>
              </a:solidFill>
              <a:ea typeface="Verdana" pitchFamily="34" charset="0"/>
            </a:endParaRPr>
          </a:p>
          <a:p>
            <a:pPr marL="14742" indent="-14742" algn="ctr"/>
            <a:r>
              <a:rPr lang="es-ES" sz="2000" b="1" i="1" dirty="0">
                <a:solidFill>
                  <a:srgbClr val="930B76"/>
                </a:solidFill>
                <a:ea typeface="Verdana" pitchFamily="34" charset="0"/>
              </a:rPr>
              <a:t>¿Cómo buscar </a:t>
            </a:r>
            <a:r>
              <a:rPr lang="es-ES" sz="2000" b="1" i="1" dirty="0" smtClean="0">
                <a:solidFill>
                  <a:srgbClr val="930B76"/>
                </a:solidFill>
                <a:ea typeface="Verdana" pitchFamily="34" charset="0"/>
              </a:rPr>
              <a:t>tutor(a) </a:t>
            </a:r>
            <a:r>
              <a:rPr lang="es-ES" sz="2000" b="1" i="1" dirty="0">
                <a:solidFill>
                  <a:srgbClr val="930B76"/>
                </a:solidFill>
                <a:ea typeface="Verdana" pitchFamily="34" charset="0"/>
              </a:rPr>
              <a:t>en la universidad destino?</a:t>
            </a:r>
          </a:p>
          <a:p>
            <a:pPr marL="14742" indent="-14742" algn="ctr"/>
            <a:endParaRPr lang="es-ES" sz="1714" b="1" i="1" dirty="0">
              <a:solidFill>
                <a:srgbClr val="930B76"/>
              </a:solidFill>
              <a:ea typeface="Verdana" pitchFamily="34" charset="0"/>
            </a:endParaRPr>
          </a:p>
          <a:p>
            <a:pPr marL="530689" indent="-530689">
              <a:buFont typeface="+mj-lt"/>
              <a:buAutoNum type="arabicPeriod"/>
            </a:pPr>
            <a:r>
              <a:rPr lang="es-ES" sz="2000" b="1" i="1" dirty="0">
                <a:solidFill>
                  <a:schemeClr val="bg2">
                    <a:lumMod val="50000"/>
                  </a:schemeClr>
                </a:solidFill>
                <a:ea typeface="Verdana" pitchFamily="34" charset="0"/>
              </a:rPr>
              <a:t>Decide qué quieres hacer</a:t>
            </a:r>
          </a:p>
          <a:p>
            <a:pPr marL="530689" indent="-530689">
              <a:buFont typeface="+mj-lt"/>
              <a:buAutoNum type="arabicPeriod"/>
            </a:pPr>
            <a:r>
              <a:rPr lang="es-ES" sz="2000" b="1" i="1" dirty="0">
                <a:solidFill>
                  <a:schemeClr val="bg2">
                    <a:lumMod val="50000"/>
                  </a:schemeClr>
                </a:solidFill>
                <a:ea typeface="Verdana" pitchFamily="34" charset="0"/>
              </a:rPr>
              <a:t>Contacta con un profesor en </a:t>
            </a:r>
            <a:r>
              <a:rPr lang="es-ES" sz="2000" b="1" i="1" dirty="0" smtClean="0">
                <a:solidFill>
                  <a:schemeClr val="bg2">
                    <a:lumMod val="50000"/>
                  </a:schemeClr>
                </a:solidFill>
                <a:ea typeface="Verdana" pitchFamily="34" charset="0"/>
              </a:rPr>
              <a:t>ETSIE </a:t>
            </a:r>
            <a:r>
              <a:rPr lang="es-ES" sz="2000" b="1" i="1" dirty="0">
                <a:solidFill>
                  <a:schemeClr val="bg2">
                    <a:lumMod val="50000"/>
                  </a:schemeClr>
                </a:solidFill>
                <a:ea typeface="Verdana" pitchFamily="34" charset="0"/>
              </a:rPr>
              <a:t>de esa materia. Pregunta si tiene contactos en universidades extranjeras.</a:t>
            </a:r>
          </a:p>
          <a:p>
            <a:pPr marL="530689" indent="-530689">
              <a:buFont typeface="+mj-lt"/>
              <a:buAutoNum type="arabicPeriod"/>
            </a:pPr>
            <a:r>
              <a:rPr lang="es-ES" sz="2000" b="1" i="1" dirty="0">
                <a:solidFill>
                  <a:schemeClr val="bg2">
                    <a:lumMod val="50000"/>
                  </a:schemeClr>
                </a:solidFill>
                <a:ea typeface="Verdana" pitchFamily="34" charset="0"/>
              </a:rPr>
              <a:t>Contacta con la universidad destino elegida </a:t>
            </a:r>
            <a:r>
              <a:rPr lang="es-ES" sz="1429" b="1" i="1" dirty="0">
                <a:solidFill>
                  <a:schemeClr val="bg2">
                    <a:lumMod val="50000"/>
                  </a:schemeClr>
                </a:solidFill>
                <a:ea typeface="Verdana" pitchFamily="34" charset="0"/>
              </a:rPr>
              <a:t>(siempre que haya convenio con </a:t>
            </a:r>
            <a:r>
              <a:rPr lang="es-ES" sz="1429" b="1" i="1" dirty="0" smtClean="0">
                <a:solidFill>
                  <a:schemeClr val="bg2">
                    <a:lumMod val="50000"/>
                  </a:schemeClr>
                </a:solidFill>
                <a:ea typeface="Verdana" pitchFamily="34" charset="0"/>
              </a:rPr>
              <a:t>ETSIE)</a:t>
            </a:r>
            <a:endParaRPr lang="es-ES" sz="1000" b="1" i="1" dirty="0">
              <a:solidFill>
                <a:schemeClr val="bg2">
                  <a:lumMod val="50000"/>
                </a:schemeClr>
              </a:solidFill>
              <a:ea typeface="Verdana" pitchFamily="34" charset="0"/>
            </a:endParaRPr>
          </a:p>
          <a:p>
            <a:pPr marL="1538772" indent="-72573"/>
            <a:endParaRPr lang="es-ES" sz="1286" b="1" i="1" dirty="0">
              <a:solidFill>
                <a:schemeClr val="bg1"/>
              </a:solidFill>
              <a:ea typeface="Verdana" pitchFamily="34" charset="0"/>
            </a:endParaRPr>
          </a:p>
        </p:txBody>
      </p:sp>
      <p:pic>
        <p:nvPicPr>
          <p:cNvPr id="19" name="Imagen 18" descr="Pregunta Signo De Interrogación - Imagen gratis en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352" y="3759819"/>
            <a:ext cx="1627570" cy="1627570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2058591" y="5918975"/>
            <a:ext cx="1697331" cy="685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86" dirty="0">
                <a:solidFill>
                  <a:srgbClr val="FF0000"/>
                </a:solidFill>
              </a:rPr>
              <a:t>HAZLO CON TIEMPO, </a:t>
            </a:r>
            <a:r>
              <a:rPr lang="es-ES" sz="1286" dirty="0" smtClean="0">
                <a:solidFill>
                  <a:srgbClr val="FF0000"/>
                </a:solidFill>
              </a:rPr>
              <a:t>VARIOS MESES </a:t>
            </a:r>
            <a:r>
              <a:rPr lang="es-ES" sz="1286" dirty="0">
                <a:solidFill>
                  <a:srgbClr val="FF0000"/>
                </a:solidFill>
              </a:rPr>
              <a:t>ANTES!!</a:t>
            </a:r>
            <a:endParaRPr lang="en-GB" sz="1286" dirty="0">
              <a:solidFill>
                <a:srgbClr val="FF0000"/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48" y="353844"/>
            <a:ext cx="4414613" cy="72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3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738202" y="3899567"/>
            <a:ext cx="3564558" cy="3262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" name="4 CuadroTexto"/>
          <p:cNvSpPr txBox="1">
            <a:spLocks noChangeArrowheads="1"/>
          </p:cNvSpPr>
          <p:nvPr/>
        </p:nvSpPr>
        <p:spPr bwMode="auto">
          <a:xfrm>
            <a:off x="1878389" y="1160386"/>
            <a:ext cx="8280920" cy="400069"/>
          </a:xfrm>
          <a:prstGeom prst="rect">
            <a:avLst/>
          </a:prstGeom>
          <a:solidFill>
            <a:srgbClr val="234151"/>
          </a:solidFill>
          <a:ln w="9525">
            <a:noFill/>
            <a:miter lim="800000"/>
            <a:headEnd/>
            <a:tailEnd/>
          </a:ln>
        </p:spPr>
        <p:txBody>
          <a:bodyPr wrap="square" lIns="91396" tIns="45700" rIns="91396" bIns="4570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INTERNACIONALIZACIÓN EN CASA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0289146" y="1160386"/>
            <a:ext cx="419538" cy="60232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wordArtVert" wrap="square" rtlCol="0">
            <a:spAutoFit/>
          </a:bodyPr>
          <a:lstStyle/>
          <a:p>
            <a:r>
              <a:rPr lang="es-ES" sz="1286" dirty="0">
                <a:solidFill>
                  <a:srgbClr val="234151"/>
                </a:solidFill>
              </a:rPr>
              <a:t> OTRAS ACTIVIDADES</a:t>
            </a:r>
            <a:endParaRPr lang="en-GB" sz="1286" dirty="0">
              <a:solidFill>
                <a:srgbClr val="23415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910769" y="2028587"/>
            <a:ext cx="6262153" cy="466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6578" lvl="2"/>
            <a:r>
              <a:rPr lang="es-ES" sz="2286" b="1" dirty="0">
                <a:solidFill>
                  <a:srgbClr val="598981"/>
                </a:solidFill>
              </a:rPr>
              <a:t>PROGRAMA MENTOR</a:t>
            </a:r>
          </a:p>
          <a:p>
            <a:endParaRPr lang="es-ES" sz="1286" dirty="0"/>
          </a:p>
          <a:p>
            <a:pPr lvl="2"/>
            <a:r>
              <a:rPr lang="es-ES" sz="1714" dirty="0"/>
              <a:t>Programa de acogida de estudiantes de intercambio recibidos en la </a:t>
            </a:r>
            <a:r>
              <a:rPr lang="es-ES" sz="1714" dirty="0" smtClean="0"/>
              <a:t>ETSIE</a:t>
            </a:r>
            <a:endParaRPr lang="es-ES" sz="1714" dirty="0"/>
          </a:p>
          <a:p>
            <a:endParaRPr lang="es-ES" sz="1714" dirty="0"/>
          </a:p>
          <a:p>
            <a:endParaRPr lang="es-ES" sz="1286" dirty="0"/>
          </a:p>
          <a:p>
            <a:pPr marL="326578" lvl="2"/>
            <a:r>
              <a:rPr lang="es-ES" sz="2286" b="1" dirty="0">
                <a:solidFill>
                  <a:srgbClr val="598981"/>
                </a:solidFill>
              </a:rPr>
              <a:t>CONFERENCIAS / PRESENTACIONES INTERNACIONALES</a:t>
            </a:r>
          </a:p>
          <a:p>
            <a:endParaRPr lang="es-ES" sz="1286" dirty="0"/>
          </a:p>
          <a:p>
            <a:pPr lvl="2"/>
            <a:r>
              <a:rPr lang="es-ES" sz="1714" dirty="0"/>
              <a:t>Presentaciones de universidades o conferencias académicas a cargo de profesores o representantes de universidades extranjeras, normalmente en inglés</a:t>
            </a:r>
          </a:p>
          <a:p>
            <a:pPr lvl="7"/>
            <a:endParaRPr lang="es-ES" sz="1714" dirty="0"/>
          </a:p>
          <a:p>
            <a:pPr lvl="1"/>
            <a:r>
              <a:rPr lang="es-ES" sz="2286" b="1" dirty="0">
                <a:solidFill>
                  <a:srgbClr val="598981"/>
                </a:solidFill>
              </a:rPr>
              <a:t>DOCENCIA EN INGLÉS</a:t>
            </a:r>
          </a:p>
          <a:p>
            <a:pPr lvl="1"/>
            <a:endParaRPr lang="es-ES" sz="1286" dirty="0"/>
          </a:p>
          <a:p>
            <a:pPr lvl="1"/>
            <a:r>
              <a:rPr lang="es-ES" sz="1714" b="1" dirty="0"/>
              <a:t>Grupos en inglés </a:t>
            </a:r>
            <a:r>
              <a:rPr lang="es-ES" sz="1714" dirty="0"/>
              <a:t>de asignaturas de las titulaciones oficiales de la </a:t>
            </a:r>
            <a:r>
              <a:rPr lang="es-ES" sz="1714" dirty="0" smtClean="0"/>
              <a:t>ETSIE</a:t>
            </a:r>
            <a:endParaRPr lang="es-ES" sz="1714" dirty="0"/>
          </a:p>
        </p:txBody>
      </p:sp>
      <p:sp>
        <p:nvSpPr>
          <p:cNvPr id="5" name="Estrella de 7 puntas 4"/>
          <p:cNvSpPr/>
          <p:nvPr/>
        </p:nvSpPr>
        <p:spPr>
          <a:xfrm>
            <a:off x="1606937" y="1916234"/>
            <a:ext cx="1643188" cy="1321733"/>
          </a:xfrm>
          <a:prstGeom prst="star7">
            <a:avLst/>
          </a:prstGeom>
          <a:solidFill>
            <a:srgbClr val="AE58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29" dirty="0"/>
          </a:p>
          <a:p>
            <a:pPr algn="ctr"/>
            <a:r>
              <a:rPr lang="es-ES" sz="1429" b="1" dirty="0"/>
              <a:t>Puntos extra </a:t>
            </a:r>
          </a:p>
          <a:p>
            <a:pPr algn="ctr"/>
            <a:endParaRPr lang="es-ES" sz="1429" b="1" dirty="0"/>
          </a:p>
          <a:p>
            <a:pPr algn="ctr"/>
            <a:r>
              <a:rPr lang="es-ES" sz="1200" b="1" dirty="0"/>
              <a:t>ERASMUS</a:t>
            </a:r>
          </a:p>
        </p:txBody>
      </p:sp>
      <p:sp>
        <p:nvSpPr>
          <p:cNvPr id="11" name="Estrella de 7 puntas 10"/>
          <p:cNvSpPr/>
          <p:nvPr/>
        </p:nvSpPr>
        <p:spPr>
          <a:xfrm>
            <a:off x="2752772" y="1828594"/>
            <a:ext cx="1491594" cy="1272981"/>
          </a:xfrm>
          <a:prstGeom prst="star7">
            <a:avLst/>
          </a:prstGeom>
          <a:solidFill>
            <a:srgbClr val="7EA1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29" dirty="0"/>
          </a:p>
          <a:p>
            <a:pPr algn="ctr"/>
            <a:r>
              <a:rPr lang="es-ES" sz="1429" b="1" dirty="0"/>
              <a:t>Puntos extra </a:t>
            </a:r>
          </a:p>
          <a:p>
            <a:pPr algn="ctr"/>
            <a:r>
              <a:rPr lang="es-ES" sz="1200" b="1" dirty="0"/>
              <a:t>PROMOE</a:t>
            </a:r>
          </a:p>
        </p:txBody>
      </p:sp>
      <p:sp>
        <p:nvSpPr>
          <p:cNvPr id="13" name="Estrella de 7 puntas 12"/>
          <p:cNvSpPr/>
          <p:nvPr/>
        </p:nvSpPr>
        <p:spPr>
          <a:xfrm>
            <a:off x="2202664" y="5273729"/>
            <a:ext cx="1643187" cy="1324618"/>
          </a:xfrm>
          <a:prstGeom prst="star7">
            <a:avLst/>
          </a:prstGeom>
          <a:solidFill>
            <a:srgbClr val="AE58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29" dirty="0"/>
          </a:p>
          <a:p>
            <a:pPr algn="ctr"/>
            <a:r>
              <a:rPr lang="es-ES" sz="1200" b="1" dirty="0"/>
              <a:t>Puntos extra </a:t>
            </a:r>
          </a:p>
          <a:p>
            <a:pPr algn="ctr"/>
            <a:endParaRPr lang="es-ES" sz="1200" b="1" dirty="0"/>
          </a:p>
          <a:p>
            <a:pPr algn="ctr"/>
            <a:r>
              <a:rPr lang="es-ES" sz="1200" b="1" dirty="0"/>
              <a:t>ERASMUS</a:t>
            </a:r>
          </a:p>
        </p:txBody>
      </p:sp>
      <p:sp>
        <p:nvSpPr>
          <p:cNvPr id="14" name="Estrella de 7 puntas 13"/>
          <p:cNvSpPr/>
          <p:nvPr/>
        </p:nvSpPr>
        <p:spPr>
          <a:xfrm>
            <a:off x="2202664" y="3593539"/>
            <a:ext cx="1649994" cy="1324618"/>
          </a:xfrm>
          <a:prstGeom prst="star7">
            <a:avLst/>
          </a:prstGeom>
          <a:solidFill>
            <a:srgbClr val="AE58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29" dirty="0"/>
          </a:p>
          <a:p>
            <a:pPr algn="ctr"/>
            <a:r>
              <a:rPr lang="es-ES" sz="1200" b="1" dirty="0"/>
              <a:t>Puntos extra </a:t>
            </a:r>
          </a:p>
          <a:p>
            <a:pPr algn="ctr"/>
            <a:endParaRPr lang="es-ES" sz="1200" b="1" dirty="0"/>
          </a:p>
          <a:p>
            <a:pPr algn="ctr"/>
            <a:r>
              <a:rPr lang="es-ES" sz="1200" b="1" dirty="0"/>
              <a:t>ERASMUS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48" y="353844"/>
            <a:ext cx="4414613" cy="72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4 CuadroTexto"/>
          <p:cNvSpPr txBox="1">
            <a:spLocks noChangeArrowheads="1"/>
          </p:cNvSpPr>
          <p:nvPr/>
        </p:nvSpPr>
        <p:spPr bwMode="auto">
          <a:xfrm>
            <a:off x="1878389" y="1197964"/>
            <a:ext cx="8280920" cy="400069"/>
          </a:xfrm>
          <a:prstGeom prst="rect">
            <a:avLst/>
          </a:prstGeom>
          <a:solidFill>
            <a:srgbClr val="234151"/>
          </a:solidFill>
          <a:ln w="9525">
            <a:noFill/>
            <a:miter lim="800000"/>
            <a:headEnd/>
            <a:tailEnd/>
          </a:ln>
        </p:spPr>
        <p:txBody>
          <a:bodyPr wrap="square" lIns="91396" tIns="45700" rIns="91396" bIns="4570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ASPECTOS A CONSIDERAR PARA SOLICITAR UNA BECA MOVILIDAD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0289146" y="1197964"/>
            <a:ext cx="419538" cy="60232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wordArtVert" wrap="square" rtlCol="0">
            <a:spAutoFit/>
          </a:bodyPr>
          <a:lstStyle/>
          <a:p>
            <a:r>
              <a:rPr lang="es-ES" sz="1286" dirty="0">
                <a:solidFill>
                  <a:srgbClr val="234151"/>
                </a:solidFill>
              </a:rPr>
              <a:t>   PRIMEROS PASOS</a:t>
            </a:r>
            <a:endParaRPr lang="en-GB" sz="1286" dirty="0">
              <a:solidFill>
                <a:srgbClr val="234151"/>
              </a:solidFill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991169"/>
              </p:ext>
            </p:extLst>
          </p:nvPr>
        </p:nvGraphicFramePr>
        <p:xfrm>
          <a:off x="1656118" y="2424617"/>
          <a:ext cx="8478115" cy="3309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6096">
                  <a:extLst>
                    <a:ext uri="{9D8B030D-6E8A-4147-A177-3AD203B41FA5}">
                      <a16:colId xmlns:a16="http://schemas.microsoft.com/office/drawing/2014/main" val="1874570141"/>
                    </a:ext>
                  </a:extLst>
                </a:gridCol>
                <a:gridCol w="5032019">
                  <a:extLst>
                    <a:ext uri="{9D8B030D-6E8A-4147-A177-3AD203B41FA5}">
                      <a16:colId xmlns:a16="http://schemas.microsoft.com/office/drawing/2014/main" val="2479320931"/>
                    </a:ext>
                  </a:extLst>
                </a:gridCol>
              </a:tblGrid>
              <a:tr h="500743">
                <a:tc>
                  <a:txBody>
                    <a:bodyPr/>
                    <a:lstStyle/>
                    <a:p>
                      <a:pPr marL="640080" lvl="3" indent="0"/>
                      <a:r>
                        <a:rPr lang="es-ES" sz="1700" b="1" dirty="0">
                          <a:solidFill>
                            <a:srgbClr val="AE5862"/>
                          </a:solidFill>
                        </a:rPr>
                        <a:t>TIEMPO DE DISFRUTE </a:t>
                      </a:r>
                    </a:p>
                  </a:txBody>
                  <a:tcPr marL="65314" marR="65314" marT="32657" marB="32657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</a:rPr>
                        <a:t>Tener en cuenta que</a:t>
                      </a:r>
                      <a:r>
                        <a:rPr lang="es-ES" sz="1400" b="0" baseline="0" dirty="0">
                          <a:solidFill>
                            <a:schemeClr val="tx1"/>
                          </a:solidFill>
                        </a:rPr>
                        <a:t> el </a:t>
                      </a:r>
                      <a:r>
                        <a:rPr lang="es-ES" sz="1400" b="0" dirty="0">
                          <a:solidFill>
                            <a:schemeClr val="tx1"/>
                          </a:solidFill>
                        </a:rPr>
                        <a:t>ERASMUS de 2 a 12 meses, PROMOE semestre o </a:t>
                      </a:r>
                      <a:r>
                        <a:rPr lang="es-ES" sz="1400" b="0" dirty="0" smtClean="0">
                          <a:solidFill>
                            <a:schemeClr val="tx1"/>
                          </a:solidFill>
                        </a:rPr>
                        <a:t>curso, ERASMUS+ INTERNACIONAL</a:t>
                      </a:r>
                      <a:r>
                        <a:rPr lang="es-ES" sz="1400" b="0" baseline="0" dirty="0" smtClean="0">
                          <a:solidFill>
                            <a:schemeClr val="tx1"/>
                          </a:solidFill>
                        </a:rPr>
                        <a:t> segundo semestre</a:t>
                      </a:r>
                      <a:endParaRPr lang="es-E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5314" marR="65314" marT="32657" marB="32657"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278696"/>
                  </a:ext>
                </a:extLst>
              </a:tr>
              <a:tr h="587829">
                <a:tc>
                  <a:txBody>
                    <a:bodyPr/>
                    <a:lstStyle/>
                    <a:p>
                      <a:pPr lvl="1"/>
                      <a:r>
                        <a:rPr lang="es-ES" sz="1700" b="1" dirty="0">
                          <a:solidFill>
                            <a:srgbClr val="AE5862"/>
                          </a:solidFill>
                        </a:rPr>
                        <a:t>LISTADO</a:t>
                      </a:r>
                      <a:r>
                        <a:rPr lang="es-ES" sz="1700" b="1" baseline="0" dirty="0">
                          <a:solidFill>
                            <a:srgbClr val="AE5862"/>
                          </a:solidFill>
                        </a:rPr>
                        <a:t> UNIVERSIDADES DESTINO</a:t>
                      </a:r>
                      <a:endParaRPr lang="en-GB" sz="1700" b="1" dirty="0">
                        <a:solidFill>
                          <a:srgbClr val="AE5862"/>
                        </a:solidFill>
                      </a:endParaRPr>
                    </a:p>
                  </a:txBody>
                  <a:tcPr marL="65314" marR="65314" marT="32657" marB="32657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Sólo podrás elegir</a:t>
                      </a:r>
                      <a:r>
                        <a:rPr lang="es-ES" sz="1400" baseline="0" dirty="0"/>
                        <a:t> las universidades con las que hay acuerdo con </a:t>
                      </a:r>
                      <a:r>
                        <a:rPr lang="es-ES" sz="1400" baseline="0" dirty="0" smtClean="0"/>
                        <a:t>ETSIE </a:t>
                      </a:r>
                      <a:r>
                        <a:rPr lang="es-ES" sz="1400" baseline="0" dirty="0"/>
                        <a:t>(consulta listado destinos en la web). </a:t>
                      </a:r>
                      <a:endParaRPr lang="en-GB" sz="1400" dirty="0"/>
                    </a:p>
                  </a:txBody>
                  <a:tcPr marL="65314" marR="65314" marT="32657" marB="32657"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07366"/>
                  </a:ext>
                </a:extLst>
              </a:tr>
              <a:tr h="500743">
                <a:tc>
                  <a:txBody>
                    <a:bodyPr/>
                    <a:lstStyle/>
                    <a:p>
                      <a:pPr marL="640080" marR="0" lvl="1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b="1" dirty="0">
                          <a:solidFill>
                            <a:srgbClr val="AE5862"/>
                          </a:solidFill>
                        </a:rPr>
                        <a:t>VALORA EL COSTE DE LA VIDA</a:t>
                      </a:r>
                    </a:p>
                  </a:txBody>
                  <a:tcPr marL="65314" marR="65314" marT="32657" marB="32657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Valorar el coste de vida del país y de la ciudad universitaria de destino, ya que de lo contrario las sorpresas pueden ser elevadas</a:t>
                      </a:r>
                      <a:endParaRPr lang="en-GB" sz="1400" dirty="0"/>
                    </a:p>
                  </a:txBody>
                  <a:tcPr marL="65314" marR="65314" marT="32657" marB="32657"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458092"/>
                  </a:ext>
                </a:extLst>
              </a:tr>
              <a:tr h="500743">
                <a:tc>
                  <a:txBody>
                    <a:bodyPr/>
                    <a:lstStyle/>
                    <a:p>
                      <a:pPr marL="640080" marR="0" lvl="1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b="1" dirty="0">
                          <a:solidFill>
                            <a:srgbClr val="AE5862"/>
                          </a:solidFill>
                        </a:rPr>
                        <a:t>VALORA EL IDIOMA</a:t>
                      </a:r>
                    </a:p>
                  </a:txBody>
                  <a:tcPr marL="65314" marR="65314" marT="32657" marB="32657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latinLnBrk="0" hangingPunct="1"/>
                      <a:r>
                        <a:rPr lang="es-E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Valora</a:t>
                      </a:r>
                      <a:r>
                        <a:rPr lang="es-E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el idioma del destinos y en el que se imparten las clases (en algunos casos hay que certificar tu nivel de idioma)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14" marR="65314" marT="32657" marB="32657"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845784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pPr lvl="1"/>
                      <a:r>
                        <a:rPr lang="es-ES" sz="1700" b="1" dirty="0">
                          <a:solidFill>
                            <a:srgbClr val="AE5862"/>
                          </a:solidFill>
                        </a:rPr>
                        <a:t>FECHAS</a:t>
                      </a:r>
                      <a:r>
                        <a:rPr lang="es-ES" sz="1700" b="1" baseline="0" dirty="0">
                          <a:solidFill>
                            <a:srgbClr val="AE5862"/>
                          </a:solidFill>
                        </a:rPr>
                        <a:t> LÍMITES DE ENTREGA DOCUMENTACIÓN</a:t>
                      </a:r>
                      <a:endParaRPr lang="en-GB" sz="1700" b="1" dirty="0">
                        <a:solidFill>
                          <a:srgbClr val="AE5862"/>
                        </a:solidFill>
                      </a:endParaRPr>
                    </a:p>
                  </a:txBody>
                  <a:tcPr marL="65314" marR="65314" marT="32657" marB="32657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Plazos</a:t>
                      </a:r>
                      <a:r>
                        <a:rPr lang="es-ES" sz="1400" baseline="0" dirty="0"/>
                        <a:t> se publican en la web del centro, web OPII, Instagram, etc. Si estás aceptado en destino, revisa fechas límite para entregar documentación.</a:t>
                      </a:r>
                      <a:endParaRPr lang="en-GB" sz="1400" dirty="0"/>
                    </a:p>
                  </a:txBody>
                  <a:tcPr marL="65314" marR="65314" marT="32657" marB="32657"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329780"/>
                  </a:ext>
                </a:extLst>
              </a:tr>
              <a:tr h="500743">
                <a:tc>
                  <a:txBody>
                    <a:bodyPr/>
                    <a:lstStyle/>
                    <a:p>
                      <a:pPr lvl="1"/>
                      <a:r>
                        <a:rPr lang="es-ES" sz="1700" b="1" dirty="0">
                          <a:solidFill>
                            <a:srgbClr val="AE5862"/>
                          </a:solidFill>
                        </a:rPr>
                        <a:t>ERASMUS</a:t>
                      </a:r>
                      <a:r>
                        <a:rPr lang="es-ES" sz="1700" b="1" baseline="0" dirty="0">
                          <a:solidFill>
                            <a:srgbClr val="AE5862"/>
                          </a:solidFill>
                        </a:rPr>
                        <a:t> PRUEBA IDIOMAS</a:t>
                      </a:r>
                      <a:endParaRPr lang="en-GB" sz="1700" b="1" dirty="0">
                        <a:solidFill>
                          <a:srgbClr val="AE5862"/>
                        </a:solidFill>
                      </a:endParaRPr>
                    </a:p>
                  </a:txBody>
                  <a:tcPr marL="65314" marR="65314" marT="32657" marB="32657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Es</a:t>
                      </a:r>
                      <a:r>
                        <a:rPr lang="es-ES" sz="1400" baseline="0" dirty="0"/>
                        <a:t> opcional y sólo si no se tiene ya un certificado oficial. Sólo sirve para baremación y ordenación en el listado de solicitud.</a:t>
                      </a:r>
                      <a:endParaRPr lang="en-GB" sz="1400" dirty="0"/>
                    </a:p>
                  </a:txBody>
                  <a:tcPr marL="65314" marR="65314" marT="32657" marB="32657"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774915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1656118" y="1889186"/>
            <a:ext cx="8478116" cy="356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s-ES" sz="1714" b="1" dirty="0">
                <a:solidFill>
                  <a:srgbClr val="AE5862"/>
                </a:solidFill>
              </a:rPr>
              <a:t>ALUMNOS PRIMEROS PASOS </a:t>
            </a:r>
            <a:r>
              <a:rPr lang="es-ES" sz="1714" b="1">
                <a:solidFill>
                  <a:srgbClr val="AE5862"/>
                </a:solidFill>
              </a:rPr>
              <a:t>– SOLICITUDES</a:t>
            </a:r>
            <a:endParaRPr lang="en-GB" sz="1714" b="1" dirty="0">
              <a:solidFill>
                <a:srgbClr val="AE5862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48" y="353844"/>
            <a:ext cx="4414613" cy="72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923" y="1896464"/>
            <a:ext cx="4965935" cy="3307303"/>
          </a:xfrm>
          <a:prstGeom prst="rect">
            <a:avLst/>
          </a:prstGeom>
        </p:spPr>
      </p:pic>
      <p:sp>
        <p:nvSpPr>
          <p:cNvPr id="15" name="4 CuadroTexto"/>
          <p:cNvSpPr txBox="1">
            <a:spLocks noChangeArrowheads="1"/>
          </p:cNvSpPr>
          <p:nvPr/>
        </p:nvSpPr>
        <p:spPr bwMode="auto">
          <a:xfrm>
            <a:off x="1878389" y="1285646"/>
            <a:ext cx="8280920" cy="400069"/>
          </a:xfrm>
          <a:prstGeom prst="rect">
            <a:avLst/>
          </a:prstGeom>
          <a:solidFill>
            <a:srgbClr val="234151"/>
          </a:solidFill>
          <a:ln w="9525">
            <a:noFill/>
            <a:miter lim="800000"/>
            <a:headEnd/>
            <a:tailEnd/>
          </a:ln>
        </p:spPr>
        <p:txBody>
          <a:bodyPr wrap="square" lIns="91396" tIns="45700" rIns="91396" bIns="4570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INFORMACIÓN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0289146" y="1285646"/>
            <a:ext cx="419538" cy="60232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wordArtVert" wrap="square" rtlCol="0">
            <a:spAutoFit/>
          </a:bodyPr>
          <a:lstStyle/>
          <a:p>
            <a:r>
              <a:rPr lang="es-ES" sz="1286" dirty="0">
                <a:solidFill>
                  <a:srgbClr val="234151"/>
                </a:solidFill>
              </a:rPr>
              <a:t> OTRAS ACTIVIDADES</a:t>
            </a:r>
            <a:endParaRPr lang="en-GB" sz="1286" dirty="0">
              <a:solidFill>
                <a:srgbClr val="23415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892002" y="1820487"/>
            <a:ext cx="7251998" cy="4591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ES" sz="2286" b="1" dirty="0">
                <a:solidFill>
                  <a:srgbClr val="598981"/>
                </a:solidFill>
              </a:rPr>
              <a:t>WEB </a:t>
            </a:r>
            <a:r>
              <a:rPr lang="es-ES" sz="2286" b="1" dirty="0" smtClean="0">
                <a:solidFill>
                  <a:srgbClr val="598981"/>
                </a:solidFill>
              </a:rPr>
              <a:t>ETSIE</a:t>
            </a:r>
            <a:endParaRPr lang="es-ES" sz="2286" b="1" dirty="0">
              <a:solidFill>
                <a:srgbClr val="598981"/>
              </a:solidFill>
            </a:endParaRPr>
          </a:p>
          <a:p>
            <a:pPr marL="0" lvl="1"/>
            <a:endParaRPr lang="es-ES" sz="1714" b="1" dirty="0">
              <a:solidFill>
                <a:srgbClr val="234151"/>
              </a:solidFill>
            </a:endParaRPr>
          </a:p>
          <a:p>
            <a:pPr lvl="2"/>
            <a:r>
              <a:rPr lang="es-ES" sz="1286" dirty="0" smtClean="0"/>
              <a:t> </a:t>
            </a:r>
            <a:endParaRPr lang="es-ES" sz="1286" dirty="0"/>
          </a:p>
          <a:p>
            <a:pPr marL="0" lvl="1"/>
            <a:r>
              <a:rPr lang="es-ES" sz="1143" b="1" dirty="0" smtClean="0">
                <a:solidFill>
                  <a:srgbClr val="234151"/>
                </a:solidFill>
              </a:rPr>
              <a:t> </a:t>
            </a:r>
            <a:endParaRPr lang="es-ES" sz="1143" b="1" dirty="0">
              <a:solidFill>
                <a:srgbClr val="234151"/>
              </a:solidFill>
            </a:endParaRPr>
          </a:p>
          <a:p>
            <a:pPr marL="0" lvl="1"/>
            <a:endParaRPr lang="es-ES" sz="1286" dirty="0" smtClean="0"/>
          </a:p>
          <a:p>
            <a:pPr marL="0" lvl="1"/>
            <a:endParaRPr lang="es-ES" sz="1286" dirty="0"/>
          </a:p>
          <a:p>
            <a:pPr marL="0" lvl="1"/>
            <a:endParaRPr lang="es-ES" sz="1286" dirty="0" smtClean="0"/>
          </a:p>
          <a:p>
            <a:pPr marL="0" lvl="1"/>
            <a:endParaRPr lang="es-ES" sz="1286" dirty="0"/>
          </a:p>
          <a:p>
            <a:pPr lvl="1"/>
            <a:endParaRPr lang="es-ES" sz="1286" dirty="0"/>
          </a:p>
          <a:p>
            <a:r>
              <a:rPr lang="es-ES" sz="2286" b="1" dirty="0">
                <a:solidFill>
                  <a:srgbClr val="598981"/>
                </a:solidFill>
              </a:rPr>
              <a:t>REDES SOCIALES</a:t>
            </a:r>
          </a:p>
          <a:p>
            <a:pPr lvl="1"/>
            <a:endParaRPr lang="es-ES" sz="1286" dirty="0"/>
          </a:p>
          <a:p>
            <a:pPr lvl="2"/>
            <a:r>
              <a:rPr lang="es-ES" dirty="0" smtClean="0"/>
              <a:t>@</a:t>
            </a:r>
            <a:r>
              <a:rPr lang="es-ES" dirty="0" err="1"/>
              <a:t>intercambioetsie.upv</a:t>
            </a:r>
            <a:endParaRPr lang="es-ES" dirty="0"/>
          </a:p>
          <a:p>
            <a:pPr lvl="2"/>
            <a:r>
              <a:rPr lang="es-ES" sz="1714" dirty="0" smtClean="0"/>
              <a:t>@</a:t>
            </a:r>
            <a:r>
              <a:rPr lang="es-ES" sz="1714" dirty="0" err="1" smtClean="0"/>
              <a:t>etsie_UPV</a:t>
            </a:r>
            <a:endParaRPr lang="es-ES" sz="1714" dirty="0"/>
          </a:p>
          <a:p>
            <a:pPr lvl="2"/>
            <a:r>
              <a:rPr lang="es-ES" sz="1714" dirty="0" smtClean="0"/>
              <a:t>@</a:t>
            </a:r>
            <a:r>
              <a:rPr lang="es-ES" sz="1714" dirty="0" err="1"/>
              <a:t>opiiupv</a:t>
            </a:r>
            <a:endParaRPr lang="es-ES" sz="1714" dirty="0"/>
          </a:p>
          <a:p>
            <a:pPr lvl="1"/>
            <a:endParaRPr lang="es-ES" sz="1286" dirty="0"/>
          </a:p>
          <a:p>
            <a:r>
              <a:rPr lang="es-ES" sz="2286" b="1" dirty="0">
                <a:solidFill>
                  <a:srgbClr val="598981"/>
                </a:solidFill>
              </a:rPr>
              <a:t>EMAIL</a:t>
            </a:r>
          </a:p>
          <a:p>
            <a:pPr lvl="2"/>
            <a:r>
              <a:rPr lang="es-ES" sz="1714" b="1" dirty="0">
                <a:solidFill>
                  <a:srgbClr val="234151"/>
                </a:solidFill>
              </a:rPr>
              <a:t> </a:t>
            </a:r>
            <a:r>
              <a:rPr lang="es-ES" altLang="es-ES" sz="1714" dirty="0" smtClean="0">
                <a:solidFill>
                  <a:srgbClr val="3366FF"/>
                </a:solidFill>
                <a:latin typeface="Bahnschrift Light SemiCondensed" panose="020B0502040204020203" pitchFamily="34" charset="0"/>
              </a:rPr>
              <a:t>int_etsie@upvnet.upv.es</a:t>
            </a:r>
            <a:r>
              <a:rPr lang="es-ES" altLang="es-ES" sz="1286" dirty="0">
                <a:solidFill>
                  <a:srgbClr val="3366FF"/>
                </a:solidFill>
                <a:latin typeface="Bahnschrift Light SemiCondensed" panose="020B0502040204020203" pitchFamily="34" charset="0"/>
              </a:rPr>
              <a:t/>
            </a:r>
            <a:br>
              <a:rPr lang="es-ES" altLang="es-ES" sz="1286" dirty="0">
                <a:solidFill>
                  <a:srgbClr val="3366FF"/>
                </a:solidFill>
                <a:latin typeface="Bahnschrift Light SemiCondensed" panose="020B0502040204020203" pitchFamily="34" charset="0"/>
              </a:rPr>
            </a:br>
            <a:endParaRPr lang="es-ES" sz="1286" dirty="0"/>
          </a:p>
          <a:p>
            <a:pPr lvl="1"/>
            <a:endParaRPr lang="es-ES" sz="1286" dirty="0"/>
          </a:p>
        </p:txBody>
      </p:sp>
      <p:pic>
        <p:nvPicPr>
          <p:cNvPr id="7" name="Imagen 6" descr="Instagram — Вікіпедія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699" y="4313270"/>
            <a:ext cx="739037" cy="739037"/>
          </a:xfrm>
          <a:prstGeom prst="rect">
            <a:avLst/>
          </a:prstGeom>
        </p:spPr>
      </p:pic>
      <p:sp>
        <p:nvSpPr>
          <p:cNvPr id="8" name="Flecha abajo 7"/>
          <p:cNvSpPr/>
          <p:nvPr/>
        </p:nvSpPr>
        <p:spPr>
          <a:xfrm rot="5400000">
            <a:off x="7345738" y="2299250"/>
            <a:ext cx="241539" cy="3019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redondeado 9"/>
          <p:cNvSpPr/>
          <p:nvPr/>
        </p:nvSpPr>
        <p:spPr>
          <a:xfrm>
            <a:off x="6758247" y="2261062"/>
            <a:ext cx="557298" cy="3099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48" y="353844"/>
            <a:ext cx="4414613" cy="72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3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8" descr="pano_Boulde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5069" y="2230073"/>
            <a:ext cx="8915714" cy="224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/>
          <p:cNvSpPr txBox="1">
            <a:spLocks noChangeArrowheads="1"/>
          </p:cNvSpPr>
          <p:nvPr/>
        </p:nvSpPr>
        <p:spPr bwMode="auto">
          <a:xfrm>
            <a:off x="2435860" y="2148405"/>
            <a:ext cx="7096125" cy="231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defTabSz="457154"/>
            <a:r>
              <a:rPr lang="es-ES_tradnl" altLang="es-ES" sz="7214" dirty="0">
                <a:solidFill>
                  <a:prstClr val="white"/>
                </a:solidFill>
                <a:latin typeface="Bahnschrift Light" panose="020B0502040204020203" pitchFamily="34" charset="0"/>
              </a:rPr>
              <a:t>¡Muchas gracias!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084126" y="4714857"/>
            <a:ext cx="7869446" cy="29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286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48" y="353844"/>
            <a:ext cx="4414613" cy="72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6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50400" y="1194607"/>
            <a:ext cx="900959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 sz="3200" b="1" dirty="0" smtClean="0"/>
              <a:t>¿Cuándo me voy?</a:t>
            </a:r>
          </a:p>
          <a:p>
            <a:pPr marL="457200" indent="-457200">
              <a:spcAft>
                <a:spcPts val="600"/>
              </a:spcAft>
              <a:buFontTx/>
              <a:buChar char="-"/>
            </a:pPr>
            <a:endParaRPr lang="es-ES" sz="32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23"/>
          <a:stretch/>
        </p:blipFill>
        <p:spPr>
          <a:xfrm>
            <a:off x="2053244" y="1801151"/>
            <a:ext cx="9102906" cy="4470218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48" y="353844"/>
            <a:ext cx="4414613" cy="72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8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89648" y="1684869"/>
            <a:ext cx="8698853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 sz="2800" b="1" dirty="0"/>
              <a:t>RECEPTORES DE ALUMNOS INTERNACIONALES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800" b="1" dirty="0" smtClean="0">
                <a:solidFill>
                  <a:srgbClr val="0070C0"/>
                </a:solidFill>
              </a:rPr>
              <a:t>Unos 35-40 </a:t>
            </a:r>
            <a:r>
              <a:rPr lang="es-ES" sz="2800" b="1" dirty="0">
                <a:solidFill>
                  <a:srgbClr val="0070C0"/>
                </a:solidFill>
              </a:rPr>
              <a:t>normalmente</a:t>
            </a:r>
          </a:p>
          <a:p>
            <a:pPr>
              <a:spcAft>
                <a:spcPts val="600"/>
              </a:spcAft>
            </a:pPr>
            <a:r>
              <a:rPr lang="es-ES" sz="2800" b="1" dirty="0"/>
              <a:t>GENERADORES DE MOVILIDAD PROPIA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800" b="1" dirty="0" smtClean="0">
                <a:solidFill>
                  <a:srgbClr val="0070C0"/>
                </a:solidFill>
              </a:rPr>
              <a:t>SICUE: 	España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800" b="1" dirty="0" smtClean="0">
                <a:solidFill>
                  <a:srgbClr val="0070C0"/>
                </a:solidFill>
              </a:rPr>
              <a:t>ERASMUS:	Europa</a:t>
            </a:r>
            <a:endParaRPr lang="es-ES" sz="2800" b="1" dirty="0">
              <a:solidFill>
                <a:srgbClr val="0070C0"/>
              </a:solidFill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800" b="1" dirty="0" smtClean="0">
                <a:solidFill>
                  <a:srgbClr val="0070C0"/>
                </a:solidFill>
              </a:rPr>
              <a:t>PROMOE:	Resto </a:t>
            </a:r>
            <a:r>
              <a:rPr lang="es-ES" sz="2800" b="1" dirty="0">
                <a:solidFill>
                  <a:srgbClr val="0070C0"/>
                </a:solidFill>
              </a:rPr>
              <a:t>del mundo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800" b="1" dirty="0" smtClean="0">
                <a:solidFill>
                  <a:srgbClr val="0070C0"/>
                </a:solidFill>
              </a:rPr>
              <a:t>DOBLES DIPLOMAS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800" b="1" dirty="0" smtClean="0">
                <a:solidFill>
                  <a:srgbClr val="0070C0"/>
                </a:solidFill>
              </a:rPr>
              <a:t>ERASMUS PRÁCTICAS</a:t>
            </a:r>
            <a:endParaRPr lang="es-ES" sz="2800" b="1" dirty="0">
              <a:solidFill>
                <a:srgbClr val="0070C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48" y="353844"/>
            <a:ext cx="4414613" cy="72105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867" y="2558597"/>
            <a:ext cx="3204311" cy="320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4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91594" y="1528967"/>
            <a:ext cx="86988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 sz="3200" b="1" dirty="0" smtClean="0"/>
              <a:t>DOBLES DIPLOMAS</a:t>
            </a:r>
            <a:endParaRPr lang="es-ES" sz="3200" b="1" dirty="0"/>
          </a:p>
        </p:txBody>
      </p:sp>
      <p:sp>
        <p:nvSpPr>
          <p:cNvPr id="5" name="Rectángulo 4"/>
          <p:cNvSpPr/>
          <p:nvPr/>
        </p:nvSpPr>
        <p:spPr>
          <a:xfrm>
            <a:off x="1569848" y="2393817"/>
            <a:ext cx="869885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rgbClr val="5F5F5F"/>
                </a:solidFill>
              </a:rPr>
              <a:t>Grado en Arquitectura Técnica</a:t>
            </a:r>
          </a:p>
          <a:p>
            <a:endParaRPr lang="es-ES" sz="2400" dirty="0">
              <a:solidFill>
                <a:srgbClr val="5F5F5F"/>
              </a:solidFill>
            </a:endParaRPr>
          </a:p>
          <a:p>
            <a:r>
              <a:rPr lang="es-ES" sz="2400" dirty="0" err="1">
                <a:solidFill>
                  <a:srgbClr val="5F5F5F"/>
                </a:solidFill>
              </a:rPr>
              <a:t>Politecnico</a:t>
            </a:r>
            <a:r>
              <a:rPr lang="es-ES" sz="2400" dirty="0">
                <a:solidFill>
                  <a:srgbClr val="5F5F5F"/>
                </a:solidFill>
              </a:rPr>
              <a:t> di Milano- POLIMI </a:t>
            </a:r>
            <a:r>
              <a:rPr lang="es-ES" sz="2400" dirty="0" smtClean="0">
                <a:solidFill>
                  <a:srgbClr val="5F5F5F"/>
                </a:solidFill>
              </a:rPr>
              <a:t>(Italia)</a:t>
            </a:r>
          </a:p>
          <a:p>
            <a:endParaRPr lang="es-ES" sz="2400" dirty="0">
              <a:solidFill>
                <a:srgbClr val="5F5F5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5F5F5F"/>
                </a:solidFill>
              </a:rPr>
              <a:t>Solicitarlo cuando estés cursando 3º de grado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5F5F5F"/>
                </a:solidFill>
              </a:rPr>
              <a:t>No se exigen conocimientos de italiano en el momento de la solicitud</a:t>
            </a:r>
            <a:endParaRPr lang="es-ES" sz="2400" dirty="0">
              <a:solidFill>
                <a:srgbClr val="5F5F5F"/>
              </a:solidFill>
            </a:endParaRPr>
          </a:p>
          <a:p>
            <a:pPr marL="800100" lvl="1" indent="-342900">
              <a:spcAft>
                <a:spcPts val="600"/>
              </a:spcAft>
            </a:pPr>
            <a:r>
              <a:rPr lang="es-ES" sz="2400" b="1" dirty="0" smtClean="0"/>
              <a:t> </a:t>
            </a:r>
            <a:endParaRPr lang="es-ES" sz="2400" b="1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48" y="353844"/>
            <a:ext cx="4414613" cy="72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9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32" name="4 CuadroTexto"/>
          <p:cNvSpPr txBox="1">
            <a:spLocks noChangeArrowheads="1"/>
          </p:cNvSpPr>
          <p:nvPr/>
        </p:nvSpPr>
        <p:spPr bwMode="auto">
          <a:xfrm>
            <a:off x="572654" y="1124333"/>
            <a:ext cx="7632474" cy="40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0" rIns="91421" bIns="4571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18 </a:t>
            </a:r>
            <a:r>
              <a:rPr lang="es-ES" sz="2000" b="1" dirty="0">
                <a:solidFill>
                  <a:schemeClr val="bg1"/>
                </a:solidFill>
              </a:rPr>
              <a:t>DESTINOS ERASMUS EN LA ETSICCP </a:t>
            </a:r>
          </a:p>
        </p:txBody>
      </p:sp>
      <p:sp>
        <p:nvSpPr>
          <p:cNvPr id="76" name="Rectángulo 75"/>
          <p:cNvSpPr/>
          <p:nvPr/>
        </p:nvSpPr>
        <p:spPr>
          <a:xfrm>
            <a:off x="805214" y="1659864"/>
            <a:ext cx="4464207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 b="1" dirty="0" smtClean="0"/>
              <a:t>ERASMUS</a:t>
            </a:r>
          </a:p>
          <a:p>
            <a:pPr>
              <a:spcAft>
                <a:spcPts val="600"/>
              </a:spcAft>
            </a:pP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En torno a 20 destinos para ETSIE</a:t>
            </a:r>
          </a:p>
          <a:p>
            <a:pPr>
              <a:spcAft>
                <a:spcPts val="600"/>
              </a:spcAft>
            </a:pPr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https://www.etsie.upv.es/internacional/estudiantes-etsie/programas-de-intercambio-estudiantes-salientes/erasmus</a:t>
            </a:r>
            <a:r>
              <a:rPr lang="es-ES" sz="1400" b="1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/</a:t>
            </a:r>
            <a:endParaRPr lang="es-ES" sz="1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s-ES" b="1" dirty="0"/>
          </a:p>
          <a:p>
            <a:pPr>
              <a:spcAft>
                <a:spcPts val="600"/>
              </a:spcAft>
            </a:pPr>
            <a:r>
              <a:rPr lang="es-ES" b="1" dirty="0" smtClean="0"/>
              <a:t>PROMOE</a:t>
            </a:r>
            <a:endParaRPr lang="es-ES" b="1" dirty="0">
              <a:solidFill>
                <a:srgbClr val="7030A0"/>
              </a:solidFill>
            </a:endParaRPr>
          </a:p>
          <a:p>
            <a:pPr>
              <a:spcAft>
                <a:spcPts val="600"/>
              </a:spcAft>
            </a:pP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MOVILIDAD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FUERA DE 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EUROPA</a:t>
            </a:r>
          </a:p>
          <a:p>
            <a:pPr>
              <a:spcAft>
                <a:spcPts val="600"/>
              </a:spcAft>
            </a:pP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- USA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y 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Canadá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- Latinoamérica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- Asia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- Australia</a:t>
            </a:r>
            <a:endParaRPr lang="es-ES" b="1" dirty="0">
              <a:solidFill>
                <a:srgbClr val="7030A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48" y="353844"/>
            <a:ext cx="4414613" cy="72105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6728" y="2253875"/>
            <a:ext cx="5189507" cy="324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081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333063" y="2108779"/>
            <a:ext cx="5166984" cy="3627993"/>
            <a:chOff x="2296344" y="940112"/>
            <a:chExt cx="7233777" cy="5079191"/>
          </a:xfrm>
        </p:grpSpPr>
        <p:sp>
          <p:nvSpPr>
            <p:cNvPr id="21" name="Proceso alternativo 20"/>
            <p:cNvSpPr/>
            <p:nvPr/>
          </p:nvSpPr>
          <p:spPr>
            <a:xfrm>
              <a:off x="2296344" y="2660510"/>
              <a:ext cx="3240360" cy="2782728"/>
            </a:xfrm>
            <a:prstGeom prst="flowChartAlternateProcess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86" dirty="0"/>
                <a:t>ERASMUS +</a:t>
              </a:r>
              <a:endParaRPr lang="en-GB" sz="2286" dirty="0"/>
            </a:p>
          </p:txBody>
        </p:sp>
        <p:sp>
          <p:nvSpPr>
            <p:cNvPr id="22" name="Proceso alternativo 21"/>
            <p:cNvSpPr/>
            <p:nvPr/>
          </p:nvSpPr>
          <p:spPr>
            <a:xfrm>
              <a:off x="3634578" y="940112"/>
              <a:ext cx="3882053" cy="1661061"/>
            </a:xfrm>
            <a:prstGeom prst="flowChartAlternateProcess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857" dirty="0"/>
                <a:t>PROMOE</a:t>
              </a:r>
              <a:endParaRPr lang="en-GB" sz="2857" dirty="0"/>
            </a:p>
          </p:txBody>
        </p:sp>
        <p:sp>
          <p:nvSpPr>
            <p:cNvPr id="23" name="Proceso alternativo 22"/>
            <p:cNvSpPr/>
            <p:nvPr/>
          </p:nvSpPr>
          <p:spPr>
            <a:xfrm>
              <a:off x="6480267" y="2941360"/>
              <a:ext cx="3049854" cy="1745424"/>
            </a:xfrm>
            <a:prstGeom prst="flowChartAlternateProcess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86" dirty="0"/>
                <a:t>D</a:t>
              </a:r>
              <a:r>
                <a:rPr lang="en-GB" sz="2286" dirty="0"/>
                <a:t>OBLES </a:t>
              </a:r>
            </a:p>
            <a:p>
              <a:pPr algn="ctr"/>
              <a:r>
                <a:rPr lang="es-ES" sz="2286" dirty="0" smtClean="0"/>
                <a:t>TITULACIONES</a:t>
              </a:r>
              <a:br>
                <a:rPr lang="es-ES" sz="2286" dirty="0" smtClean="0"/>
              </a:br>
              <a:r>
                <a:rPr lang="es-ES" sz="2286" dirty="0" smtClean="0"/>
                <a:t>INTERNAC.</a:t>
              </a:r>
              <a:endParaRPr lang="es-ES" sz="2286" dirty="0"/>
            </a:p>
          </p:txBody>
        </p:sp>
        <p:sp>
          <p:nvSpPr>
            <p:cNvPr id="24" name="Proceso alternativo 23"/>
            <p:cNvSpPr/>
            <p:nvPr/>
          </p:nvSpPr>
          <p:spPr>
            <a:xfrm>
              <a:off x="5913829" y="4867174"/>
              <a:ext cx="1941026" cy="1152129"/>
            </a:xfrm>
            <a:prstGeom prst="flowChartAlternateProcess">
              <a:avLst/>
            </a:prstGeom>
            <a:solidFill>
              <a:srgbClr val="59898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857" dirty="0"/>
                <a:t>SICUE</a:t>
              </a:r>
              <a:endParaRPr lang="en-GB" sz="2857" dirty="0"/>
            </a:p>
          </p:txBody>
        </p:sp>
      </p:grpSp>
      <p:sp>
        <p:nvSpPr>
          <p:cNvPr id="31" name="Rectángulo 30"/>
          <p:cNvSpPr/>
          <p:nvPr/>
        </p:nvSpPr>
        <p:spPr>
          <a:xfrm>
            <a:off x="1524000" y="1335314"/>
            <a:ext cx="9144000" cy="1253072"/>
          </a:xfrm>
          <a:prstGeom prst="rect">
            <a:avLst/>
          </a:prstGeom>
          <a:noFill/>
          <a:ln>
            <a:noFill/>
          </a:ln>
        </p:spPr>
        <p:txBody>
          <a:bodyPr wrap="square" lIns="65314" tIns="32657" rIns="65314" bIns="32657">
            <a:spAutoFit/>
          </a:bodyPr>
          <a:lstStyle/>
          <a:p>
            <a:pPr algn="ctr"/>
            <a:r>
              <a:rPr lang="es-ES" sz="3857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PROGRAMAS DE </a:t>
            </a:r>
            <a:r>
              <a:rPr lang="es-ES" sz="3857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MOVILIDAD </a:t>
            </a:r>
            <a:r>
              <a:rPr lang="es-ES" sz="3857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2024-25</a:t>
            </a:r>
            <a:endParaRPr lang="es-ES" sz="3857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s-ES" sz="3857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146211" y="4390431"/>
            <a:ext cx="4362091" cy="1275065"/>
          </a:xfrm>
          <a:prstGeom prst="rect">
            <a:avLst/>
          </a:prstGeom>
          <a:noFill/>
        </p:spPr>
        <p:txBody>
          <a:bodyPr wrap="square" lIns="65314" tIns="32657" rIns="65314" bIns="32657">
            <a:spAutoFit/>
          </a:bodyPr>
          <a:lstStyle/>
          <a:p>
            <a:pPr algn="ctr"/>
            <a:r>
              <a:rPr lang="es-ES" sz="20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INTERNACIONALIZACIÓN</a:t>
            </a:r>
          </a:p>
          <a:p>
            <a:pPr algn="ctr"/>
            <a:r>
              <a:rPr lang="es-ES" sz="20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 EN CASA</a:t>
            </a:r>
            <a:endParaRPr lang="es-ES" sz="2000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es-ES" sz="3857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" name="Proceso alternativo 8"/>
          <p:cNvSpPr/>
          <p:nvPr/>
        </p:nvSpPr>
        <p:spPr>
          <a:xfrm>
            <a:off x="9559914" y="5027963"/>
            <a:ext cx="1656957" cy="822949"/>
          </a:xfrm>
          <a:prstGeom prst="flowChartAlternateProcess">
            <a:avLst/>
          </a:prstGeom>
          <a:solidFill>
            <a:srgbClr val="CC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57" dirty="0" smtClean="0"/>
              <a:t>MENTOR</a:t>
            </a:r>
            <a:endParaRPr lang="en-GB" sz="2857" dirty="0"/>
          </a:p>
        </p:txBody>
      </p:sp>
      <p:sp>
        <p:nvSpPr>
          <p:cNvPr id="10" name="Proceso alternativo 9"/>
          <p:cNvSpPr/>
          <p:nvPr/>
        </p:nvSpPr>
        <p:spPr>
          <a:xfrm>
            <a:off x="10388392" y="5891553"/>
            <a:ext cx="1656957" cy="822949"/>
          </a:xfrm>
          <a:prstGeom prst="flowChartAlternateProcess">
            <a:avLst/>
          </a:prstGeom>
          <a:solidFill>
            <a:srgbClr val="CC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DOCENCIA EN INGLÉS</a:t>
            </a:r>
            <a:endParaRPr lang="en-GB" sz="2400" dirty="0"/>
          </a:p>
        </p:txBody>
      </p:sp>
      <p:sp>
        <p:nvSpPr>
          <p:cNvPr id="11" name="Proceso alternativo 10"/>
          <p:cNvSpPr/>
          <p:nvPr/>
        </p:nvSpPr>
        <p:spPr>
          <a:xfrm>
            <a:off x="8551806" y="5891553"/>
            <a:ext cx="1734595" cy="822949"/>
          </a:xfrm>
          <a:prstGeom prst="flowChartAlternateProcess">
            <a:avLst/>
          </a:prstGeom>
          <a:solidFill>
            <a:srgbClr val="CC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CHARLAS Y CONFERENCIAS</a:t>
            </a:r>
            <a:endParaRPr lang="en-GB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48" y="353844"/>
            <a:ext cx="4414613" cy="72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5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adroTexto 38"/>
          <p:cNvSpPr txBox="1"/>
          <p:nvPr/>
        </p:nvSpPr>
        <p:spPr>
          <a:xfrm>
            <a:off x="10289146" y="695260"/>
            <a:ext cx="419538" cy="61627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wordArtVert" wrap="square" rtlCol="0">
            <a:spAutoFit/>
          </a:bodyPr>
          <a:lstStyle/>
          <a:p>
            <a:r>
              <a:rPr lang="es-ES" sz="1286" dirty="0">
                <a:solidFill>
                  <a:srgbClr val="234151"/>
                </a:solidFill>
              </a:rPr>
              <a:t>  PROGRAMAS MOVILIDAD</a:t>
            </a:r>
            <a:endParaRPr lang="en-GB" sz="1286" dirty="0">
              <a:solidFill>
                <a:srgbClr val="234151"/>
              </a:solidFill>
            </a:endParaRPr>
          </a:p>
        </p:txBody>
      </p:sp>
      <p:grpSp>
        <p:nvGrpSpPr>
          <p:cNvPr id="41" name="Grupo 40"/>
          <p:cNvGrpSpPr/>
          <p:nvPr/>
        </p:nvGrpSpPr>
        <p:grpSpPr>
          <a:xfrm>
            <a:off x="1858903" y="1208826"/>
            <a:ext cx="8248971" cy="5068450"/>
            <a:chOff x="468864" y="973364"/>
            <a:chExt cx="11548560" cy="7095831"/>
          </a:xfrm>
        </p:grpSpPr>
        <p:sp>
          <p:nvSpPr>
            <p:cNvPr id="2" name="CuadroTexto 1"/>
            <p:cNvSpPr txBox="1"/>
            <p:nvPr/>
          </p:nvSpPr>
          <p:spPr>
            <a:xfrm>
              <a:off x="649628" y="973364"/>
              <a:ext cx="11367796" cy="683136"/>
            </a:xfrm>
            <a:prstGeom prst="rect">
              <a:avLst/>
            </a:prstGeom>
            <a:solidFill>
              <a:srgbClr val="234151"/>
            </a:solidFill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571" b="1" dirty="0">
                  <a:solidFill>
                    <a:schemeClr val="bg1"/>
                  </a:solidFill>
                </a:rPr>
                <a:t>Programas de Movilidad</a:t>
              </a:r>
            </a:p>
          </p:txBody>
        </p:sp>
        <p:sp>
          <p:nvSpPr>
            <p:cNvPr id="3" name="CuadroTexto 2"/>
            <p:cNvSpPr txBox="1"/>
            <p:nvPr/>
          </p:nvSpPr>
          <p:spPr>
            <a:xfrm>
              <a:off x="468864" y="3544228"/>
              <a:ext cx="3351648" cy="621734"/>
            </a:xfrm>
            <a:prstGeom prst="rect">
              <a:avLst/>
            </a:prstGeom>
            <a:solidFill>
              <a:srgbClr val="5694B6"/>
            </a:solidFill>
            <a:ln>
              <a:solidFill>
                <a:srgbClr val="99CCFF"/>
              </a:solidFill>
            </a:ln>
            <a:scene3d>
              <a:camera prst="orthographicFront"/>
              <a:lightRig rig="threePt" dir="t"/>
            </a:scene3d>
            <a:sp3d>
              <a:bevelB prst="relaxedInse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286" b="1" dirty="0">
                  <a:solidFill>
                    <a:schemeClr val="bg1"/>
                  </a:solidFill>
                </a:rPr>
                <a:t>Europa</a:t>
              </a:r>
            </a:p>
          </p:txBody>
        </p:sp>
        <p:sp>
          <p:nvSpPr>
            <p:cNvPr id="4" name="CuadroTexto 3"/>
            <p:cNvSpPr txBox="1"/>
            <p:nvPr/>
          </p:nvSpPr>
          <p:spPr>
            <a:xfrm>
              <a:off x="4389309" y="3517950"/>
              <a:ext cx="4099722" cy="621734"/>
            </a:xfrm>
            <a:prstGeom prst="rect">
              <a:avLst/>
            </a:prstGeom>
            <a:solidFill>
              <a:srgbClr val="E084C1"/>
            </a:solidFill>
            <a:ln>
              <a:solidFill>
                <a:srgbClr val="EA22BF"/>
              </a:solidFill>
            </a:ln>
            <a:scene3d>
              <a:camera prst="orthographicFront"/>
              <a:lightRig rig="threePt" dir="t"/>
            </a:scene3d>
            <a:sp3d>
              <a:bevelB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286" b="1" dirty="0"/>
                <a:t>Fuera de Europa</a:t>
              </a:r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9054187" y="3517951"/>
              <a:ext cx="2828982" cy="62173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980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286" b="1" dirty="0"/>
                <a:t>España</a:t>
              </a:r>
              <a:endParaRPr lang="en-GB" sz="2286" b="1" dirty="0"/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468864" y="4335494"/>
              <a:ext cx="3351648" cy="56015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solidFill>
                <a:srgbClr val="99CC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/>
                <a:t>ERASMUS+ Estudios</a:t>
              </a:r>
              <a:endParaRPr lang="es-ES" sz="1143" dirty="0"/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468864" y="5065202"/>
              <a:ext cx="3351648" cy="56015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solidFill>
                <a:srgbClr val="99CC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/>
                <a:t>ERASMUS+ Prácticas</a:t>
              </a:r>
            </a:p>
          </p:txBody>
        </p:sp>
        <p:cxnSp>
          <p:nvCxnSpPr>
            <p:cNvPr id="9" name="Conector recto 8"/>
            <p:cNvCxnSpPr/>
            <p:nvPr/>
          </p:nvCxnSpPr>
          <p:spPr>
            <a:xfrm>
              <a:off x="6603362" y="1639193"/>
              <a:ext cx="13423" cy="19003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angular 10"/>
            <p:cNvCxnSpPr>
              <a:endCxn id="3" idx="0"/>
            </p:cNvCxnSpPr>
            <p:nvPr/>
          </p:nvCxnSpPr>
          <p:spPr>
            <a:xfrm rot="10800000" flipV="1">
              <a:off x="1981776" y="2280320"/>
              <a:ext cx="4383021" cy="123972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angular 13"/>
            <p:cNvCxnSpPr>
              <a:endCxn id="5" idx="0"/>
            </p:cNvCxnSpPr>
            <p:nvPr/>
          </p:nvCxnSpPr>
          <p:spPr>
            <a:xfrm>
              <a:off x="6343287" y="2278229"/>
              <a:ext cx="4207734" cy="123972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CuadroTexto 24"/>
            <p:cNvSpPr txBox="1"/>
            <p:nvPr/>
          </p:nvSpPr>
          <p:spPr>
            <a:xfrm>
              <a:off x="4389307" y="4300235"/>
              <a:ext cx="4096085" cy="560154"/>
            </a:xfrm>
            <a:prstGeom prst="rect">
              <a:avLst/>
            </a:prstGeom>
            <a:gradFill>
              <a:gsLst>
                <a:gs pos="0">
                  <a:srgbClr val="E084C1"/>
                </a:gs>
                <a:gs pos="44000">
                  <a:srgbClr val="E084C1"/>
                </a:gs>
                <a:gs pos="83000">
                  <a:schemeClr val="bg1"/>
                </a:gs>
              </a:gsLst>
              <a:lin ang="16200000" scaled="1"/>
            </a:gradFill>
            <a:ln>
              <a:solidFill>
                <a:srgbClr val="EA22B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/>
                <a:t>PROMOE</a:t>
              </a:r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4389308" y="5065202"/>
              <a:ext cx="4096085" cy="560154"/>
            </a:xfrm>
            <a:prstGeom prst="rect">
              <a:avLst/>
            </a:prstGeom>
            <a:gradFill>
              <a:gsLst>
                <a:gs pos="0">
                  <a:srgbClr val="E084C1"/>
                </a:gs>
                <a:gs pos="95000">
                  <a:schemeClr val="bg1"/>
                </a:gs>
                <a:gs pos="44000">
                  <a:srgbClr val="E084C1"/>
                </a:gs>
                <a:gs pos="62000">
                  <a:srgbClr val="ECB6DA"/>
                </a:gs>
              </a:gsLst>
              <a:lin ang="16200000" scaled="1"/>
            </a:gradFill>
            <a:ln>
              <a:solidFill>
                <a:srgbClr val="EA22B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/>
                <a:t>ERASMUS+ Internacional</a:t>
              </a: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9054187" y="4304314"/>
              <a:ext cx="2828982" cy="560154"/>
            </a:xfrm>
            <a:prstGeom prst="rect">
              <a:avLst/>
            </a:prstGeom>
            <a:gradFill>
              <a:gsLst>
                <a:gs pos="0">
                  <a:schemeClr val="accent4">
                    <a:lumMod val="40000"/>
                    <a:lumOff val="60000"/>
                  </a:schemeClr>
                </a:gs>
                <a:gs pos="65000">
                  <a:schemeClr val="accent4">
                    <a:lumMod val="20000"/>
                    <a:lumOff val="80000"/>
                  </a:schemeClr>
                </a:gs>
                <a:gs pos="27000">
                  <a:schemeClr val="accent4">
                    <a:lumMod val="60000"/>
                    <a:lumOff val="40000"/>
                  </a:schemeClr>
                </a:gs>
                <a:gs pos="88000">
                  <a:schemeClr val="bg1"/>
                </a:gs>
              </a:gsLst>
              <a:lin ang="16200000" scaled="1"/>
            </a:gra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/>
                <a:t>SICUE</a:t>
              </a:r>
              <a:endParaRPr lang="es-ES" sz="2571" b="1" dirty="0"/>
            </a:p>
          </p:txBody>
        </p:sp>
        <p:grpSp>
          <p:nvGrpSpPr>
            <p:cNvPr id="40" name="Grupo 39"/>
            <p:cNvGrpSpPr/>
            <p:nvPr/>
          </p:nvGrpSpPr>
          <p:grpSpPr>
            <a:xfrm>
              <a:off x="1504256" y="6664096"/>
              <a:ext cx="9617936" cy="1405099"/>
              <a:chOff x="1504256" y="6664096"/>
              <a:chExt cx="9617936" cy="1405099"/>
            </a:xfrm>
          </p:grpSpPr>
          <p:pic>
            <p:nvPicPr>
              <p:cNvPr id="18" name="Imagen 17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4256" y="6729843"/>
                <a:ext cx="1339352" cy="1339352"/>
              </a:xfrm>
              <a:prstGeom prst="rect">
                <a:avLst/>
              </a:prstGeom>
            </p:spPr>
          </p:pic>
          <p:pic>
            <p:nvPicPr>
              <p:cNvPr id="33" name="Imagen 32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48632" y="6729843"/>
                <a:ext cx="1339352" cy="1339352"/>
              </a:xfrm>
              <a:prstGeom prst="rect">
                <a:avLst/>
              </a:prstGeom>
            </p:spPr>
          </p:pic>
          <p:grpSp>
            <p:nvGrpSpPr>
              <p:cNvPr id="38" name="Grupo 37"/>
              <p:cNvGrpSpPr/>
              <p:nvPr/>
            </p:nvGrpSpPr>
            <p:grpSpPr>
              <a:xfrm>
                <a:off x="9634403" y="6664096"/>
                <a:ext cx="1487789" cy="1339352"/>
                <a:chOff x="9634403" y="6664096"/>
                <a:chExt cx="1487789" cy="1339352"/>
              </a:xfrm>
            </p:grpSpPr>
            <p:pic>
              <p:nvPicPr>
                <p:cNvPr id="34" name="Imagen 33"/>
                <p:cNvPicPr>
                  <a:picLocks noChangeAspect="1"/>
                </p:cNvPicPr>
                <p:nvPr/>
              </p:nvPicPr>
              <p:blipFill>
                <a:blip r:embed="rId2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82839" y="6664096"/>
                  <a:ext cx="1339352" cy="1339352"/>
                </a:xfrm>
                <a:prstGeom prst="rect">
                  <a:avLst/>
                </a:prstGeom>
              </p:spPr>
            </p:pic>
            <p:cxnSp>
              <p:nvCxnSpPr>
                <p:cNvPr id="20" name="Conector recto 19"/>
                <p:cNvCxnSpPr/>
                <p:nvPr/>
              </p:nvCxnSpPr>
              <p:spPr>
                <a:xfrm>
                  <a:off x="9634404" y="6664096"/>
                  <a:ext cx="1487788" cy="1031866"/>
                </a:xfrm>
                <a:prstGeom prst="line">
                  <a:avLst/>
                </a:prstGeom>
                <a:ln w="857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ector recto 35"/>
                <p:cNvCxnSpPr/>
                <p:nvPr/>
              </p:nvCxnSpPr>
              <p:spPr>
                <a:xfrm flipH="1">
                  <a:off x="9634403" y="6664096"/>
                  <a:ext cx="1426442" cy="1084420"/>
                </a:xfrm>
                <a:prstGeom prst="line">
                  <a:avLst/>
                </a:prstGeom>
                <a:ln w="857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3" name="CuadroTexto 22"/>
          <p:cNvSpPr txBox="1"/>
          <p:nvPr/>
        </p:nvSpPr>
        <p:spPr>
          <a:xfrm>
            <a:off x="1858903" y="4652787"/>
            <a:ext cx="2394034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99CC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ERASMUS+ </a:t>
            </a:r>
            <a:r>
              <a:rPr lang="es-ES" sz="2000" dirty="0" err="1" smtClean="0"/>
              <a:t>BIPs</a:t>
            </a:r>
            <a:endParaRPr lang="es-ES" sz="2000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48" y="353844"/>
            <a:ext cx="4414613" cy="72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67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2651</Words>
  <Application>Microsoft Office PowerPoint</Application>
  <PresentationFormat>Panorámica</PresentationFormat>
  <Paragraphs>548</Paragraphs>
  <Slides>35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7" baseType="lpstr">
      <vt:lpstr>MS PGothic</vt:lpstr>
      <vt:lpstr>Arial</vt:lpstr>
      <vt:lpstr>Bahnschrift Light</vt:lpstr>
      <vt:lpstr>Bahnschrift Light SemiCondensed</vt:lpstr>
      <vt:lpstr>Calibri</vt:lpstr>
      <vt:lpstr>Calibri Light</vt:lpstr>
      <vt:lpstr>Georgia</vt:lpstr>
      <vt:lpstr>Times</vt:lpstr>
      <vt:lpstr>Times New Roman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Bautista Marco Segura</dc:creator>
  <cp:lastModifiedBy>Inmaculada Lazaro Asensio</cp:lastModifiedBy>
  <cp:revision>64</cp:revision>
  <dcterms:created xsi:type="dcterms:W3CDTF">2019-05-08T06:40:13Z</dcterms:created>
  <dcterms:modified xsi:type="dcterms:W3CDTF">2023-10-19T10:53:02Z</dcterms:modified>
</cp:coreProperties>
</file>